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83" d="100"/>
          <a:sy n="83" d="100"/>
        </p:scale>
        <p:origin x="145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73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Uredite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21B8297-996B-4078-BA0B-06D6DE9A11F1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l-SI"/>
          </a:p>
        </p:txBody>
      </p:sp>
      <p:sp>
        <p:nvSpPr>
          <p:cNvPr id="10" name="Pravoko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o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o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en povezovalni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en povezovalni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povezoval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povezovalni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en povezovalni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o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A1427A1-7364-4D9F-9352-51C580AB8FE5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8297-996B-4078-BA0B-06D6DE9A11F1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427A1-7364-4D9F-9352-51C580AB8FE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8297-996B-4078-BA0B-06D6DE9A11F1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427A1-7364-4D9F-9352-51C580AB8FE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21B8297-996B-4078-BA0B-06D6DE9A11F1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A1427A1-7364-4D9F-9352-51C580AB8FE5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Ograda no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21B8297-996B-4078-BA0B-06D6DE9A11F1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l-SI"/>
          </a:p>
        </p:txBody>
      </p:sp>
      <p:sp>
        <p:nvSpPr>
          <p:cNvPr id="9" name="Pravoko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povezovalni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en povezovalni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povezovalni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povezoval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en povezovalni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o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en povezovalni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A1427A1-7364-4D9F-9352-51C580AB8FE5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8297-996B-4078-BA0B-06D6DE9A11F1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427A1-7364-4D9F-9352-51C580AB8FE5}" type="slidenum">
              <a:rPr lang="sl-SI" smtClean="0"/>
              <a:t>‹#›</a:t>
            </a:fld>
            <a:endParaRPr lang="sl-SI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8297-996B-4078-BA0B-06D6DE9A11F1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427A1-7364-4D9F-9352-51C580AB8FE5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14" name="Ograda besedil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6" name="Ograda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21B8297-996B-4078-BA0B-06D6DE9A11F1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A1427A1-7364-4D9F-9352-51C580AB8FE5}" type="slidenum">
              <a:rPr lang="sl-SI" smtClean="0"/>
              <a:t>‹#›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8297-996B-4078-BA0B-06D6DE9A11F1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427A1-7364-4D9F-9352-51C580AB8FE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en povezovalni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8" name="Raven povezovalni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povezovalni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Ograda vsebin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1" name="Ograda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21B8297-996B-4078-BA0B-06D6DE9A11F1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22" name="Ograda številke diapoz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A1427A1-7364-4D9F-9352-51C580AB8FE5}" type="slidenum">
              <a:rPr lang="sl-SI" smtClean="0"/>
              <a:t>‹#›</a:t>
            </a:fld>
            <a:endParaRPr lang="sl-SI"/>
          </a:p>
        </p:txBody>
      </p:sp>
      <p:sp>
        <p:nvSpPr>
          <p:cNvPr id="23" name="Ograda no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10" name="Raven povezovalni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en povezovalni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en povezovalni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en povezovalni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Ograda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21B8297-996B-4078-BA0B-06D6DE9A11F1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A1427A1-7364-4D9F-9352-51C580AB8FE5}" type="slidenum">
              <a:rPr lang="sl-SI" smtClean="0"/>
              <a:t>‹#›</a:t>
            </a:fld>
            <a:endParaRPr lang="sl-SI"/>
          </a:p>
        </p:txBody>
      </p:sp>
      <p:sp>
        <p:nvSpPr>
          <p:cNvPr id="21" name="Ograda no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en povezovalni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Uredite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21B8297-996B-4078-BA0B-06D6DE9A11F1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Raven povezovalni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A1427A1-7364-4D9F-9352-51C580AB8FE5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Številski izrazi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Seštevanje 1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85289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Zapis v zvezek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2. Mojca je imela na prvi strani albuma prilepljenih </a:t>
            </a:r>
            <a:r>
              <a:rPr lang="sl-SI" u="sng" dirty="0" smtClean="0"/>
              <a:t>12</a:t>
            </a:r>
            <a:r>
              <a:rPr lang="sl-SI" dirty="0" smtClean="0"/>
              <a:t> znamk, na naslednjih </a:t>
            </a:r>
            <a:r>
              <a:rPr lang="sl-SI" u="sng" dirty="0" smtClean="0"/>
              <a:t>4</a:t>
            </a:r>
            <a:r>
              <a:rPr lang="sl-SI" dirty="0" smtClean="0"/>
              <a:t> straneh pa </a:t>
            </a:r>
            <a:r>
              <a:rPr lang="sl-SI" u="sng" dirty="0" smtClean="0"/>
              <a:t>po 6</a:t>
            </a:r>
            <a:r>
              <a:rPr lang="sl-SI" dirty="0" smtClean="0"/>
              <a:t> znamk. </a:t>
            </a:r>
            <a:r>
              <a:rPr lang="sl-SI" u="sng" dirty="0" smtClean="0"/>
              <a:t>Koliko znamk ima Mojca v albumu</a:t>
            </a:r>
            <a:r>
              <a:rPr lang="sl-SI" dirty="0" smtClean="0"/>
              <a:t>?</a:t>
            </a:r>
          </a:p>
          <a:p>
            <a:pPr marL="0" indent="0">
              <a:buNone/>
            </a:pPr>
            <a:r>
              <a:rPr lang="sl-SI" u="sng" dirty="0" smtClean="0"/>
              <a:t>Skica:</a:t>
            </a:r>
            <a:endParaRPr lang="sl-SI" u="sng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u="sng" dirty="0" smtClean="0"/>
          </a:p>
          <a:p>
            <a:pPr marL="0" indent="0">
              <a:buNone/>
            </a:pPr>
            <a:r>
              <a:rPr lang="sl-SI" u="sng" dirty="0" smtClean="0"/>
              <a:t>Račun:</a:t>
            </a:r>
            <a:r>
              <a:rPr lang="sl-SI" dirty="0" smtClean="0"/>
              <a:t> </a:t>
            </a:r>
            <a:r>
              <a:rPr lang="sl-SI" dirty="0" smtClean="0">
                <a:solidFill>
                  <a:srgbClr val="00B0F0"/>
                </a:solidFill>
              </a:rPr>
              <a:t>12</a:t>
            </a:r>
            <a:r>
              <a:rPr lang="sl-SI" dirty="0" smtClean="0"/>
              <a:t> + </a:t>
            </a:r>
            <a:r>
              <a:rPr lang="sl-SI" u="sng" dirty="0" smtClean="0">
                <a:solidFill>
                  <a:srgbClr val="FF0000"/>
                </a:solidFill>
              </a:rPr>
              <a:t>4 ∙ 6 </a:t>
            </a:r>
            <a:r>
              <a:rPr lang="sl-SI" dirty="0" smtClean="0"/>
              <a:t>= </a:t>
            </a:r>
            <a:r>
              <a:rPr lang="sl-SI" dirty="0" smtClean="0">
                <a:solidFill>
                  <a:srgbClr val="00B0F0"/>
                </a:solidFill>
              </a:rPr>
              <a:t>12</a:t>
            </a:r>
            <a:r>
              <a:rPr lang="sl-SI" dirty="0" smtClean="0"/>
              <a:t> + </a:t>
            </a:r>
            <a:r>
              <a:rPr lang="sl-SI" dirty="0" smtClean="0">
                <a:solidFill>
                  <a:srgbClr val="FF0000"/>
                </a:solidFill>
              </a:rPr>
              <a:t>24</a:t>
            </a:r>
            <a:r>
              <a:rPr lang="sl-SI" dirty="0" smtClean="0"/>
              <a:t> = ____</a:t>
            </a:r>
          </a:p>
          <a:p>
            <a:pPr marL="0" indent="0">
              <a:buNone/>
            </a:pPr>
            <a:r>
              <a:rPr lang="sl-SI" u="sng" dirty="0" smtClean="0"/>
              <a:t>Odgovor:</a:t>
            </a:r>
            <a:r>
              <a:rPr lang="sl-SI" dirty="0" smtClean="0"/>
              <a:t> (zapišite sami)</a:t>
            </a:r>
            <a:endParaRPr lang="sl-SI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150" y="2904890"/>
            <a:ext cx="1008976" cy="1192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259" y="2924943"/>
            <a:ext cx="1008976" cy="1192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4235" y="2924942"/>
            <a:ext cx="1008976" cy="1192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211" y="2906259"/>
            <a:ext cx="1008976" cy="1192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8335" y="2907692"/>
            <a:ext cx="1028703" cy="1209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jeZBesedilom 3"/>
          <p:cNvSpPr txBox="1"/>
          <p:nvPr/>
        </p:nvSpPr>
        <p:spPr>
          <a:xfrm>
            <a:off x="2483768" y="4293096"/>
            <a:ext cx="576064" cy="369332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l-SI" dirty="0" smtClean="0"/>
              <a:t>12</a:t>
            </a:r>
            <a:endParaRPr lang="sl-SI" dirty="0"/>
          </a:p>
        </p:txBody>
      </p:sp>
      <p:sp>
        <p:nvSpPr>
          <p:cNvPr id="8" name="PoljeZBesedilom 7"/>
          <p:cNvSpPr txBox="1"/>
          <p:nvPr/>
        </p:nvSpPr>
        <p:spPr>
          <a:xfrm>
            <a:off x="5130286" y="4273499"/>
            <a:ext cx="641763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sl-SI" dirty="0" smtClean="0"/>
              <a:t>4 ∙ 6 </a:t>
            </a:r>
            <a:endParaRPr lang="sl-SI" dirty="0"/>
          </a:p>
        </p:txBody>
      </p:sp>
      <p:sp>
        <p:nvSpPr>
          <p:cNvPr id="9" name="Navzdol ukrivljena puščica 8"/>
          <p:cNvSpPr/>
          <p:nvPr/>
        </p:nvSpPr>
        <p:spPr>
          <a:xfrm>
            <a:off x="2627784" y="5085184"/>
            <a:ext cx="1458854" cy="360040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795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lak 3"/>
          <p:cNvSpPr/>
          <p:nvPr/>
        </p:nvSpPr>
        <p:spPr>
          <a:xfrm>
            <a:off x="251520" y="1196752"/>
            <a:ext cx="8064896" cy="3672408"/>
          </a:xfrm>
          <a:prstGeom prst="cloudCallout">
            <a:avLst/>
          </a:prstGeom>
          <a:solidFill>
            <a:schemeClr val="bg2"/>
          </a:solidFill>
          <a:ln>
            <a:solidFill>
              <a:srgbClr val="FFFF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Zapis v zvezek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sz="4000" dirty="0" smtClean="0">
                <a:solidFill>
                  <a:srgbClr val="FF0000"/>
                </a:solidFill>
              </a:rPr>
              <a:t>          Kadar sta v številskem</a:t>
            </a:r>
            <a:br>
              <a:rPr lang="sl-SI" sz="4000" dirty="0" smtClean="0">
                <a:solidFill>
                  <a:srgbClr val="FF0000"/>
                </a:solidFill>
              </a:rPr>
            </a:br>
            <a:r>
              <a:rPr lang="sl-SI" sz="4000" dirty="0" smtClean="0">
                <a:solidFill>
                  <a:srgbClr val="FF0000"/>
                </a:solidFill>
              </a:rPr>
              <a:t>    izrazu seštevanje in</a:t>
            </a:r>
            <a:br>
              <a:rPr lang="sl-SI" sz="4000" dirty="0" smtClean="0">
                <a:solidFill>
                  <a:srgbClr val="FF0000"/>
                </a:solidFill>
              </a:rPr>
            </a:br>
            <a:r>
              <a:rPr lang="sl-SI" sz="4000" dirty="0" smtClean="0">
                <a:solidFill>
                  <a:srgbClr val="FF0000"/>
                </a:solidFill>
              </a:rPr>
              <a:t>     množenje, vedno najprej</a:t>
            </a:r>
            <a:br>
              <a:rPr lang="sl-SI" sz="4000" dirty="0" smtClean="0">
                <a:solidFill>
                  <a:srgbClr val="FF0000"/>
                </a:solidFill>
              </a:rPr>
            </a:br>
            <a:r>
              <a:rPr lang="sl-SI" sz="4000" dirty="0" smtClean="0">
                <a:solidFill>
                  <a:srgbClr val="FF0000"/>
                </a:solidFill>
              </a:rPr>
              <a:t>             množimo.</a:t>
            </a:r>
            <a:endParaRPr lang="sl-SI" sz="4000" dirty="0">
              <a:solidFill>
                <a:srgbClr val="FF0000"/>
              </a:solidFill>
            </a:endParaRPr>
          </a:p>
        </p:txBody>
      </p:sp>
      <p:sp>
        <p:nvSpPr>
          <p:cNvPr id="5" name="Smeško 4"/>
          <p:cNvSpPr/>
          <p:nvPr/>
        </p:nvSpPr>
        <p:spPr>
          <a:xfrm>
            <a:off x="1043608" y="5085184"/>
            <a:ext cx="1440160" cy="1440160"/>
          </a:xfrm>
          <a:prstGeom prst="smileyFace">
            <a:avLst/>
          </a:prstGeom>
          <a:solidFill>
            <a:schemeClr val="bg2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32851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Zapis v zvezek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3. Izračunaj.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u="sng" dirty="0" smtClean="0"/>
              <a:t>4 ∙ 5</a:t>
            </a:r>
            <a:r>
              <a:rPr lang="sl-SI" dirty="0" smtClean="0"/>
              <a:t> + 11 = 20 + 11 =		3 + 7 ∙ 3 =</a:t>
            </a:r>
            <a:br>
              <a:rPr lang="sl-SI" dirty="0" smtClean="0"/>
            </a:b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3 + </a:t>
            </a:r>
            <a:r>
              <a:rPr lang="sl-SI" u="sng" dirty="0" smtClean="0"/>
              <a:t>7 ∙ 8</a:t>
            </a:r>
            <a:r>
              <a:rPr lang="sl-SI" dirty="0" smtClean="0"/>
              <a:t> = 3 + 56 =			6 ∙ 6 + 8 =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u="sng" dirty="0" smtClean="0"/>
              <a:t>9 ∙ 3</a:t>
            </a:r>
            <a:r>
              <a:rPr lang="sl-SI" dirty="0" smtClean="0"/>
              <a:t> + 17 =				8 + </a:t>
            </a:r>
            <a:r>
              <a:rPr lang="sl-SI" dirty="0"/>
              <a:t>6 ∙ 6 </a:t>
            </a:r>
            <a:r>
              <a:rPr lang="sl-SI" dirty="0" smtClean="0"/>
              <a:t>=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/>
              <a:t>7 + </a:t>
            </a:r>
            <a:r>
              <a:rPr lang="sl-SI" u="sng" dirty="0" smtClean="0"/>
              <a:t>9 ∙ 9</a:t>
            </a:r>
            <a:r>
              <a:rPr lang="sl-SI" dirty="0" smtClean="0"/>
              <a:t> =				2 ∙ 1 + 12 = 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u="sng" dirty="0" smtClean="0"/>
              <a:t>10 ∙ 6 </a:t>
            </a:r>
            <a:r>
              <a:rPr lang="sl-SI" dirty="0" smtClean="0"/>
              <a:t>+ 5 = 				4 + 4 </a:t>
            </a:r>
            <a:r>
              <a:rPr lang="sl-SI" dirty="0"/>
              <a:t>∙ </a:t>
            </a:r>
            <a:r>
              <a:rPr lang="sl-SI" dirty="0" smtClean="0"/>
              <a:t>4 =  </a:t>
            </a:r>
          </a:p>
        </p:txBody>
      </p:sp>
      <p:sp>
        <p:nvSpPr>
          <p:cNvPr id="4" name="Navzdol ukrivljena puščica 3"/>
          <p:cNvSpPr/>
          <p:nvPr/>
        </p:nvSpPr>
        <p:spPr>
          <a:xfrm>
            <a:off x="1259632" y="2996951"/>
            <a:ext cx="1584176" cy="363455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5" name="Navzdol ukrivljena puščica 4"/>
          <p:cNvSpPr/>
          <p:nvPr/>
        </p:nvSpPr>
        <p:spPr>
          <a:xfrm>
            <a:off x="755576" y="2204863"/>
            <a:ext cx="1728192" cy="371587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11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RAZLAGA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sl-SI" dirty="0" smtClean="0"/>
              <a:t>Postavimo 3 stolpce. V vsakem stolpcu so 4 kocke.</a:t>
            </a:r>
          </a:p>
          <a:p>
            <a:pPr marL="114300" indent="0">
              <a:buNone/>
            </a:pPr>
            <a:endParaRPr lang="sl-SI" dirty="0" smtClean="0"/>
          </a:p>
          <a:p>
            <a:pPr marL="114300" indent="0">
              <a:buNone/>
            </a:pPr>
            <a:endParaRPr lang="sl-SI" dirty="0"/>
          </a:p>
          <a:p>
            <a:pPr marL="114300" indent="0">
              <a:buNone/>
            </a:pPr>
            <a:endParaRPr lang="sl-SI" dirty="0" smtClean="0"/>
          </a:p>
          <a:p>
            <a:pPr marL="114300" indent="0">
              <a:buNone/>
            </a:pPr>
            <a:endParaRPr lang="sl-SI" dirty="0"/>
          </a:p>
          <a:p>
            <a:pPr marL="114300" indent="0">
              <a:buNone/>
            </a:pPr>
            <a:endParaRPr lang="sl-SI" dirty="0" smtClean="0"/>
          </a:p>
          <a:p>
            <a:pPr marL="114300" indent="0">
              <a:buNone/>
            </a:pPr>
            <a:endParaRPr lang="sl-SI" dirty="0"/>
          </a:p>
          <a:p>
            <a:pPr marL="114300" indent="0">
              <a:buNone/>
            </a:pPr>
            <a:endParaRPr lang="sl-SI" dirty="0" smtClean="0"/>
          </a:p>
          <a:p>
            <a:pPr marL="114300" indent="0">
              <a:buNone/>
            </a:pPr>
            <a:r>
              <a:rPr lang="sl-SI" dirty="0" smtClean="0"/>
              <a:t>Koliko je vseh kock?</a:t>
            </a:r>
          </a:p>
          <a:p>
            <a:pPr marL="114300" indent="0">
              <a:buNone/>
            </a:pPr>
            <a:r>
              <a:rPr lang="sl-SI" dirty="0" smtClean="0"/>
              <a:t>Napišimo račun množenja: </a:t>
            </a:r>
            <a:r>
              <a:rPr lang="sl-SI" sz="3200" b="1" dirty="0" smtClean="0">
                <a:solidFill>
                  <a:srgbClr val="FF0000"/>
                </a:solidFill>
              </a:rPr>
              <a:t>3 ∙ 4</a:t>
            </a:r>
            <a:endParaRPr lang="sl-SI" sz="28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90" t="6473" r="32821" b="11968"/>
          <a:stretch/>
        </p:blipFill>
        <p:spPr bwMode="auto">
          <a:xfrm>
            <a:off x="2411760" y="2514600"/>
            <a:ext cx="831839" cy="2175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90" t="6473" r="32821" b="11968"/>
          <a:stretch/>
        </p:blipFill>
        <p:spPr bwMode="auto">
          <a:xfrm>
            <a:off x="3478056" y="2497832"/>
            <a:ext cx="831839" cy="2175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90" t="6473" r="32821" b="11968"/>
          <a:stretch/>
        </p:blipFill>
        <p:spPr bwMode="auto">
          <a:xfrm>
            <a:off x="4505745" y="2511687"/>
            <a:ext cx="831839" cy="2175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7113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Razlaga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l-SI" dirty="0" smtClean="0"/>
              <a:t>K stolpcem položimo še 2 kocki.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		     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                        3 ∙ 4                  2</a:t>
            </a:r>
            <a:endParaRPr lang="sl-SI" dirty="0"/>
          </a:p>
          <a:p>
            <a:pPr marL="0" indent="0">
              <a:buNone/>
            </a:pP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Koliko je vseh kock?</a:t>
            </a:r>
          </a:p>
          <a:p>
            <a:pPr marL="0" indent="0">
              <a:buNone/>
            </a:pPr>
            <a:r>
              <a:rPr lang="sl-SI" dirty="0" smtClean="0"/>
              <a:t>Napišimo račun: </a:t>
            </a:r>
            <a:r>
              <a:rPr lang="sl-SI" sz="3200" b="1" dirty="0">
                <a:solidFill>
                  <a:srgbClr val="FF0000"/>
                </a:solidFill>
              </a:rPr>
              <a:t>3 ∙ </a:t>
            </a:r>
            <a:r>
              <a:rPr lang="sl-SI" sz="3200" b="1" dirty="0" smtClean="0">
                <a:solidFill>
                  <a:srgbClr val="FF0000"/>
                </a:solidFill>
              </a:rPr>
              <a:t>4 </a:t>
            </a:r>
            <a:r>
              <a:rPr lang="sl-SI" sz="3200" b="1" dirty="0" smtClean="0"/>
              <a:t>+ </a:t>
            </a:r>
            <a:r>
              <a:rPr lang="sl-SI" sz="3200" b="1" dirty="0" smtClean="0">
                <a:solidFill>
                  <a:srgbClr val="00B0F0"/>
                </a:solidFill>
              </a:rPr>
              <a:t>2</a:t>
            </a:r>
            <a:r>
              <a:rPr lang="sl-SI" sz="3200" b="1" dirty="0" smtClean="0"/>
              <a:t> </a:t>
            </a:r>
          </a:p>
          <a:p>
            <a:pPr marL="0" indent="0">
              <a:buNone/>
            </a:pPr>
            <a:r>
              <a:rPr lang="sl-SI" dirty="0" smtClean="0"/>
              <a:t>Koliko je vseh kock skupaj? Preštej jih.</a:t>
            </a:r>
            <a:endParaRPr lang="sl-SI" sz="3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90" t="6473" r="32821" b="11968"/>
          <a:stretch/>
        </p:blipFill>
        <p:spPr bwMode="auto">
          <a:xfrm>
            <a:off x="1856802" y="2204864"/>
            <a:ext cx="831839" cy="2175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90" t="6473" r="32821" b="11968"/>
          <a:stretch/>
        </p:blipFill>
        <p:spPr bwMode="auto">
          <a:xfrm>
            <a:off x="2688641" y="2204864"/>
            <a:ext cx="831839" cy="2175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90" t="6473" r="32821" b="11968"/>
          <a:stretch/>
        </p:blipFill>
        <p:spPr bwMode="auto">
          <a:xfrm>
            <a:off x="3635895" y="2204864"/>
            <a:ext cx="831839" cy="2175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44" t="61807" r="30310" b="14679"/>
          <a:stretch/>
        </p:blipFill>
        <p:spPr bwMode="auto">
          <a:xfrm rot="5400000">
            <a:off x="4455813" y="3480640"/>
            <a:ext cx="928429" cy="552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0066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razlaga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 smtClean="0"/>
              <a:t>Pa obrnimo kocke.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Se račun spremeni?</a:t>
            </a:r>
          </a:p>
          <a:p>
            <a:pPr marL="0" indent="0">
              <a:buNone/>
            </a:pPr>
            <a:r>
              <a:rPr lang="sl-SI" dirty="0" smtClean="0"/>
              <a:t>Napišimo ga: </a:t>
            </a:r>
            <a:r>
              <a:rPr lang="sl-SI" b="1" dirty="0">
                <a:solidFill>
                  <a:srgbClr val="00B0F0"/>
                </a:solidFill>
              </a:rPr>
              <a:t>2</a:t>
            </a:r>
            <a:r>
              <a:rPr lang="sl-SI" dirty="0" smtClean="0"/>
              <a:t> </a:t>
            </a:r>
            <a:r>
              <a:rPr lang="sl-SI" b="1" dirty="0"/>
              <a:t>+</a:t>
            </a:r>
            <a:r>
              <a:rPr lang="sl-SI" dirty="0" smtClean="0"/>
              <a:t> </a:t>
            </a:r>
            <a:r>
              <a:rPr lang="sl-SI" b="1" dirty="0">
                <a:solidFill>
                  <a:srgbClr val="FF0000"/>
                </a:solidFill>
              </a:rPr>
              <a:t>3 ∙ </a:t>
            </a:r>
            <a:r>
              <a:rPr lang="sl-SI" b="1" dirty="0" smtClean="0">
                <a:solidFill>
                  <a:srgbClr val="FF0000"/>
                </a:solidFill>
              </a:rPr>
              <a:t>4</a:t>
            </a:r>
            <a:endParaRPr lang="sl-SI" dirty="0"/>
          </a:p>
          <a:p>
            <a:pPr marL="0" indent="0">
              <a:buNone/>
            </a:pPr>
            <a:r>
              <a:rPr lang="sl-SI" dirty="0" smtClean="0"/>
              <a:t>Koliko je sedaj vseh kock skupaj? Preštej. Si dobil drugačno število kot prej?</a:t>
            </a:r>
            <a:endParaRPr lang="sl-SI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835232"/>
            <a:ext cx="692018" cy="1493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738" y="1988840"/>
            <a:ext cx="2488862" cy="2340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6819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Razlaga – kako računamo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 smtClean="0"/>
              <a:t/>
            </a:r>
            <a:br>
              <a:rPr lang="sl-SI" dirty="0" smtClean="0"/>
            </a:br>
            <a:r>
              <a:rPr lang="sl-SI" sz="3200" dirty="0" smtClean="0"/>
              <a:t>a)</a:t>
            </a:r>
            <a:r>
              <a:rPr lang="sl-SI" sz="3200" dirty="0"/>
              <a:t> </a:t>
            </a:r>
            <a:r>
              <a:rPr lang="sl-SI" sz="3200" dirty="0" smtClean="0"/>
              <a:t>Prvi primer</a:t>
            </a:r>
          </a:p>
          <a:p>
            <a:pPr marL="0" indent="0">
              <a:buNone/>
            </a:pPr>
            <a:endParaRPr lang="sl-SI" sz="3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sz="3200" b="1" u="sng" dirty="0" smtClean="0">
                <a:solidFill>
                  <a:srgbClr val="FF0000"/>
                </a:solidFill>
              </a:rPr>
              <a:t>3 </a:t>
            </a:r>
            <a:r>
              <a:rPr lang="sl-SI" sz="3200" b="1" u="sng" dirty="0">
                <a:solidFill>
                  <a:srgbClr val="FF0000"/>
                </a:solidFill>
              </a:rPr>
              <a:t>∙ 4</a:t>
            </a:r>
            <a:r>
              <a:rPr lang="sl-SI" sz="3200" b="1" dirty="0">
                <a:solidFill>
                  <a:srgbClr val="FF0000"/>
                </a:solidFill>
              </a:rPr>
              <a:t> </a:t>
            </a:r>
            <a:r>
              <a:rPr lang="sl-SI" sz="3200" b="1" dirty="0"/>
              <a:t>+ </a:t>
            </a:r>
            <a:r>
              <a:rPr lang="sl-SI" sz="3200" b="1" dirty="0">
                <a:solidFill>
                  <a:srgbClr val="00B0F0"/>
                </a:solidFill>
              </a:rPr>
              <a:t>2</a:t>
            </a:r>
            <a:r>
              <a:rPr lang="sl-SI" sz="3200" b="1" dirty="0"/>
              <a:t> </a:t>
            </a:r>
            <a:r>
              <a:rPr lang="sl-SI" sz="3200" b="1" dirty="0" smtClean="0"/>
              <a:t>= </a:t>
            </a:r>
            <a:r>
              <a:rPr lang="sl-SI" sz="3200" b="1" dirty="0" smtClean="0">
                <a:solidFill>
                  <a:srgbClr val="FF0000"/>
                </a:solidFill>
              </a:rPr>
              <a:t>12</a:t>
            </a:r>
            <a:r>
              <a:rPr lang="sl-SI" sz="3200" b="1" dirty="0" smtClean="0"/>
              <a:t> + </a:t>
            </a:r>
            <a:r>
              <a:rPr lang="sl-SI" sz="3200" b="1" dirty="0" smtClean="0">
                <a:solidFill>
                  <a:srgbClr val="00B0F0"/>
                </a:solidFill>
              </a:rPr>
              <a:t>2</a:t>
            </a:r>
            <a:r>
              <a:rPr lang="sl-SI" sz="3200" b="1" dirty="0" smtClean="0"/>
              <a:t> = 14</a:t>
            </a:r>
            <a:br>
              <a:rPr lang="sl-SI" sz="3200" b="1" dirty="0" smtClean="0"/>
            </a:br>
            <a:endParaRPr lang="sl-SI" sz="3200" b="1" dirty="0" smtClean="0"/>
          </a:p>
          <a:p>
            <a:pPr marL="0" indent="0">
              <a:buNone/>
            </a:pPr>
            <a:r>
              <a:rPr lang="sl-SI" sz="3200" b="1" dirty="0" smtClean="0"/>
              <a:t>Najprej izračunamo </a:t>
            </a:r>
            <a:r>
              <a:rPr lang="sl-SI" sz="3200" b="1" dirty="0">
                <a:solidFill>
                  <a:srgbClr val="FF0000"/>
                </a:solidFill>
              </a:rPr>
              <a:t>3 ∙ 4 </a:t>
            </a:r>
            <a:endParaRPr lang="sl-SI" sz="3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sz="3200" b="1" dirty="0"/>
              <a:t>Nato prištejemo </a:t>
            </a:r>
            <a:r>
              <a:rPr lang="sl-SI" sz="3200" b="1" dirty="0" smtClean="0">
                <a:solidFill>
                  <a:srgbClr val="00B0F0"/>
                </a:solidFill>
              </a:rPr>
              <a:t>2</a:t>
            </a:r>
          </a:p>
          <a:p>
            <a:pPr marL="0" indent="0">
              <a:buNone/>
            </a:pPr>
            <a:r>
              <a:rPr lang="sl-SI" sz="3200" b="1" dirty="0" smtClean="0"/>
              <a:t>Dobimo 14</a:t>
            </a:r>
          </a:p>
          <a:p>
            <a:pPr marL="0" indent="0">
              <a:buNone/>
            </a:pPr>
            <a:endParaRPr lang="sl-SI" dirty="0" smtClean="0"/>
          </a:p>
        </p:txBody>
      </p:sp>
      <p:sp>
        <p:nvSpPr>
          <p:cNvPr id="4" name="Navzdol ukrivljena puščica 3"/>
          <p:cNvSpPr/>
          <p:nvPr/>
        </p:nvSpPr>
        <p:spPr>
          <a:xfrm>
            <a:off x="971600" y="2708920"/>
            <a:ext cx="1944216" cy="576064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158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Razlaga – kako računamo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z="3200" dirty="0" smtClean="0"/>
              <a:t>b) Drugi primer</a:t>
            </a:r>
          </a:p>
          <a:p>
            <a:pPr marL="0" indent="0">
              <a:buNone/>
            </a:pPr>
            <a:endParaRPr lang="sl-SI" sz="32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sl-SI" sz="3200" b="1" dirty="0" smtClean="0">
                <a:solidFill>
                  <a:srgbClr val="00B0F0"/>
                </a:solidFill>
              </a:rPr>
              <a:t>2 </a:t>
            </a:r>
            <a:r>
              <a:rPr lang="sl-SI" sz="3200" b="1" dirty="0"/>
              <a:t>+ </a:t>
            </a:r>
            <a:r>
              <a:rPr lang="sl-SI" sz="3200" b="1" dirty="0">
                <a:solidFill>
                  <a:srgbClr val="FF0000"/>
                </a:solidFill>
              </a:rPr>
              <a:t>3 ∙ </a:t>
            </a:r>
            <a:r>
              <a:rPr lang="sl-SI" sz="3200" b="1" dirty="0" smtClean="0">
                <a:solidFill>
                  <a:srgbClr val="FF0000"/>
                </a:solidFill>
              </a:rPr>
              <a:t>4 </a:t>
            </a:r>
            <a:r>
              <a:rPr lang="sl-SI" sz="3200" b="1" dirty="0" smtClean="0"/>
              <a:t>=</a:t>
            </a:r>
            <a:r>
              <a:rPr lang="sl-SI" sz="32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sl-SI" sz="3200" b="1" dirty="0" smtClean="0"/>
              <a:t>5 </a:t>
            </a:r>
            <a:r>
              <a:rPr lang="sl-SI" sz="3200" b="1" dirty="0"/>
              <a:t>∙ 4 = 20 </a:t>
            </a:r>
            <a:endParaRPr lang="sl-SI" sz="3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sz="3600" b="1" dirty="0">
                <a:solidFill>
                  <a:srgbClr val="FF0000"/>
                </a:solidFill>
              </a:rPr>
              <a:t>PAZI! </a:t>
            </a:r>
          </a:p>
          <a:p>
            <a:pPr marL="0" indent="0">
              <a:buNone/>
            </a:pPr>
            <a:r>
              <a:rPr lang="sl-SI" sz="3200" b="1" dirty="0" smtClean="0"/>
              <a:t>Imamo </a:t>
            </a:r>
            <a:r>
              <a:rPr lang="sl-SI" sz="3200" b="1" dirty="0"/>
              <a:t>res 20 kock</a:t>
            </a:r>
            <a:r>
              <a:rPr lang="sl-SI" sz="3200" b="1" dirty="0" smtClean="0"/>
              <a:t>?</a:t>
            </a:r>
          </a:p>
          <a:p>
            <a:pPr marL="0" indent="0">
              <a:buNone/>
            </a:pPr>
            <a:endParaRPr lang="sl-SI" b="1" dirty="0"/>
          </a:p>
          <a:p>
            <a:pPr marL="0" indent="0">
              <a:buNone/>
            </a:pPr>
            <a:r>
              <a:rPr lang="sl-SI" sz="4000" b="1" dirty="0" smtClean="0">
                <a:solidFill>
                  <a:schemeClr val="accent3">
                    <a:lumMod val="75000"/>
                  </a:schemeClr>
                </a:solidFill>
              </a:rPr>
              <a:t>V tem primeru ne računamo po vrsti!</a:t>
            </a:r>
            <a:endParaRPr lang="sl-SI" sz="40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81047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Razlaga – kako računamo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l-SI" dirty="0" smtClean="0"/>
              <a:t>Še enkrat izračunajmo drugi primer.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sz="3800" b="1" dirty="0">
                <a:solidFill>
                  <a:srgbClr val="00B0F0"/>
                </a:solidFill>
              </a:rPr>
              <a:t>2 </a:t>
            </a:r>
            <a:r>
              <a:rPr lang="sl-SI" sz="3800" b="1" dirty="0"/>
              <a:t>+ </a:t>
            </a:r>
            <a:r>
              <a:rPr lang="sl-SI" sz="3800" b="1" u="sng" dirty="0">
                <a:solidFill>
                  <a:srgbClr val="FF0000"/>
                </a:solidFill>
              </a:rPr>
              <a:t>3 ∙ </a:t>
            </a:r>
            <a:r>
              <a:rPr lang="sl-SI" sz="3800" b="1" u="sng" dirty="0" smtClean="0">
                <a:solidFill>
                  <a:srgbClr val="FF0000"/>
                </a:solidFill>
              </a:rPr>
              <a:t>4</a:t>
            </a:r>
            <a:r>
              <a:rPr lang="sl-SI" sz="3800" b="1" dirty="0" smtClean="0">
                <a:solidFill>
                  <a:srgbClr val="FF0000"/>
                </a:solidFill>
              </a:rPr>
              <a:t> </a:t>
            </a:r>
            <a:r>
              <a:rPr lang="sl-SI" sz="3800" b="1" dirty="0" smtClean="0"/>
              <a:t>=</a:t>
            </a:r>
            <a:r>
              <a:rPr lang="sl-SI" sz="3800" b="1" dirty="0" smtClean="0">
                <a:solidFill>
                  <a:srgbClr val="FF0000"/>
                </a:solidFill>
              </a:rPr>
              <a:t> </a:t>
            </a:r>
            <a:r>
              <a:rPr lang="sl-SI" sz="3800" b="1" dirty="0">
                <a:solidFill>
                  <a:srgbClr val="00B0F0"/>
                </a:solidFill>
              </a:rPr>
              <a:t>2 </a:t>
            </a:r>
            <a:r>
              <a:rPr lang="sl-SI" sz="3800" b="1" dirty="0" smtClean="0"/>
              <a:t>+ </a:t>
            </a:r>
            <a:r>
              <a:rPr lang="sl-SI" sz="3800" b="1" dirty="0" smtClean="0">
                <a:solidFill>
                  <a:srgbClr val="FF0000"/>
                </a:solidFill>
              </a:rPr>
              <a:t>12 </a:t>
            </a:r>
            <a:r>
              <a:rPr lang="sl-SI" sz="3800" b="1" dirty="0" smtClean="0"/>
              <a:t>=</a:t>
            </a:r>
            <a:r>
              <a:rPr lang="sl-SI" sz="3800" b="1" dirty="0" smtClean="0">
                <a:solidFill>
                  <a:srgbClr val="FF0000"/>
                </a:solidFill>
              </a:rPr>
              <a:t> 14</a:t>
            </a:r>
            <a:endParaRPr lang="sl-SI" sz="3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sz="3200" b="1" dirty="0"/>
              <a:t>Najprej prepišemo število</a:t>
            </a:r>
            <a:r>
              <a:rPr lang="sl-SI" dirty="0" smtClean="0"/>
              <a:t> </a:t>
            </a:r>
            <a:r>
              <a:rPr lang="sl-SI" sz="3200" b="1" dirty="0" smtClean="0">
                <a:solidFill>
                  <a:srgbClr val="00B0F0"/>
                </a:solidFill>
              </a:rPr>
              <a:t>2</a:t>
            </a:r>
          </a:p>
          <a:p>
            <a:pPr marL="0" indent="0">
              <a:buNone/>
            </a:pPr>
            <a:endParaRPr lang="sl-SI" b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sl-SI" sz="3200" b="1" dirty="0"/>
              <a:t>Nato pa </a:t>
            </a:r>
            <a:r>
              <a:rPr lang="sl-SI" sz="3200" b="1" i="1" dirty="0"/>
              <a:t>prištejemo</a:t>
            </a:r>
            <a:r>
              <a:rPr lang="sl-SI" sz="3200" b="1" dirty="0"/>
              <a:t> rezultat množenja </a:t>
            </a:r>
            <a:r>
              <a:rPr lang="sl-SI" sz="3200" b="1" dirty="0" smtClean="0">
                <a:solidFill>
                  <a:srgbClr val="FF0000"/>
                </a:solidFill>
              </a:rPr>
              <a:t>12</a:t>
            </a:r>
          </a:p>
          <a:p>
            <a:pPr marL="0" indent="0">
              <a:buNone/>
            </a:pPr>
            <a:endParaRPr lang="sl-SI" sz="3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sz="4300" b="1" dirty="0">
                <a:solidFill>
                  <a:srgbClr val="FF0000"/>
                </a:solidFill>
              </a:rPr>
              <a:t>MNOŽENJE</a:t>
            </a:r>
            <a:r>
              <a:rPr lang="sl-SI" sz="43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sl-SI" sz="4300" b="1" dirty="0"/>
              <a:t>IMA </a:t>
            </a:r>
            <a:r>
              <a:rPr lang="sl-SI" sz="4300" b="1" dirty="0" smtClean="0"/>
              <a:t>NAMREČ </a:t>
            </a:r>
            <a:r>
              <a:rPr lang="sl-SI" sz="4300" b="1" dirty="0" smtClean="0">
                <a:solidFill>
                  <a:srgbClr val="FF0000"/>
                </a:solidFill>
              </a:rPr>
              <a:t>PREDNOST</a:t>
            </a:r>
            <a:r>
              <a:rPr lang="sl-SI" sz="4300" b="1" dirty="0" smtClean="0"/>
              <a:t> </a:t>
            </a:r>
            <a:r>
              <a:rPr lang="sl-SI" sz="4300" b="1" dirty="0"/>
              <a:t>PRED SEŠTEVAJEM!</a:t>
            </a:r>
          </a:p>
        </p:txBody>
      </p:sp>
      <p:sp>
        <p:nvSpPr>
          <p:cNvPr id="4" name="Navzdol ukrivljena puščica 3"/>
          <p:cNvSpPr/>
          <p:nvPr/>
        </p:nvSpPr>
        <p:spPr>
          <a:xfrm>
            <a:off x="1619672" y="1988840"/>
            <a:ext cx="1944216" cy="432048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484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Razlaga - Kako si pomagamo?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Da si boš lažje zapomnil/-a, kako računamo take račune, si račun </a:t>
            </a:r>
            <a:r>
              <a:rPr lang="sl-SI" b="1" u="sng" dirty="0" smtClean="0"/>
              <a:t>množenja</a:t>
            </a:r>
            <a:r>
              <a:rPr lang="sl-SI" dirty="0" smtClean="0"/>
              <a:t> vedno podčrtaj.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sz="3600" b="1" u="sng" dirty="0"/>
              <a:t>3 ∙ 4</a:t>
            </a:r>
            <a:r>
              <a:rPr lang="sl-SI" sz="3600" b="1" dirty="0"/>
              <a:t> + 2 = 12 + 2 = </a:t>
            </a:r>
            <a:r>
              <a:rPr lang="sl-SI" sz="3600" b="1" dirty="0" smtClean="0"/>
              <a:t>14</a:t>
            </a:r>
          </a:p>
          <a:p>
            <a:pPr marL="0" indent="0" algn="ctr">
              <a:buNone/>
            </a:pPr>
            <a:r>
              <a:rPr lang="sl-SI" sz="3600" b="1" dirty="0"/>
              <a:t/>
            </a:r>
            <a:br>
              <a:rPr lang="sl-SI" sz="3600" b="1" dirty="0"/>
            </a:br>
            <a:endParaRPr lang="sl-SI" sz="3600" b="1" dirty="0"/>
          </a:p>
          <a:p>
            <a:pPr marL="0" indent="0" algn="ctr">
              <a:buNone/>
            </a:pPr>
            <a:r>
              <a:rPr lang="sl-SI" sz="3600" b="1" dirty="0"/>
              <a:t>2 + </a:t>
            </a:r>
            <a:r>
              <a:rPr lang="sl-SI" sz="3600" b="1" u="sng" dirty="0"/>
              <a:t>3 ∙ 4</a:t>
            </a:r>
            <a:r>
              <a:rPr lang="sl-SI" sz="3600" b="1" dirty="0"/>
              <a:t> = 2 + 12 = 14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Navzdol ukrivljena puščica 3"/>
          <p:cNvSpPr/>
          <p:nvPr/>
        </p:nvSpPr>
        <p:spPr>
          <a:xfrm>
            <a:off x="2411760" y="2780928"/>
            <a:ext cx="2160240" cy="648072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5" name="Navzdol ukrivljena puščica 4"/>
          <p:cNvSpPr/>
          <p:nvPr/>
        </p:nvSpPr>
        <p:spPr>
          <a:xfrm>
            <a:off x="3131840" y="4581128"/>
            <a:ext cx="2160240" cy="648072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183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Zapis v zvezek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467600" cy="4989168"/>
          </a:xfrm>
        </p:spPr>
        <p:txBody>
          <a:bodyPr/>
          <a:lstStyle/>
          <a:p>
            <a:pPr marL="0" indent="0" algn="ctr">
              <a:buNone/>
            </a:pPr>
            <a:r>
              <a:rPr lang="sl-SI" dirty="0" smtClean="0">
                <a:solidFill>
                  <a:srgbClr val="FF0000"/>
                </a:solidFill>
              </a:rPr>
              <a:t>Številski izrazi - seštevanje</a:t>
            </a:r>
          </a:p>
          <a:p>
            <a:pPr marL="0" indent="0">
              <a:buNone/>
            </a:pPr>
            <a:r>
              <a:rPr lang="sl-SI" dirty="0" smtClean="0"/>
              <a:t>1. Na kmetiji so imeli </a:t>
            </a:r>
            <a:r>
              <a:rPr lang="sl-SI" u="sng" dirty="0" smtClean="0"/>
              <a:t>5 kokoši </a:t>
            </a:r>
            <a:r>
              <a:rPr lang="sl-SI" dirty="0" smtClean="0"/>
              <a:t>in enega </a:t>
            </a:r>
            <a:r>
              <a:rPr lang="sl-SI" u="sng" dirty="0" smtClean="0"/>
              <a:t>oslička</a:t>
            </a:r>
            <a:r>
              <a:rPr lang="sl-SI" dirty="0" smtClean="0"/>
              <a:t>. </a:t>
            </a:r>
            <a:r>
              <a:rPr lang="sl-SI" u="sng" dirty="0" smtClean="0"/>
              <a:t>Koliko nog imajo vse živali?</a:t>
            </a:r>
          </a:p>
          <a:p>
            <a:pPr marL="0" indent="0">
              <a:buNone/>
            </a:pPr>
            <a:endParaRPr lang="sl-SI" u="sng" dirty="0" smtClean="0"/>
          </a:p>
          <a:p>
            <a:pPr marL="0" indent="0">
              <a:buNone/>
            </a:pPr>
            <a:r>
              <a:rPr lang="sl-SI" u="sng" dirty="0" smtClean="0"/>
              <a:t>Skica: </a:t>
            </a:r>
          </a:p>
          <a:p>
            <a:pPr marL="0" indent="0">
              <a:buNone/>
            </a:pPr>
            <a:endParaRPr lang="sl-SI" u="sng" dirty="0"/>
          </a:p>
          <a:p>
            <a:pPr marL="0" indent="0">
              <a:buNone/>
            </a:pPr>
            <a:endParaRPr lang="sl-SI" u="sng" dirty="0" smtClean="0"/>
          </a:p>
          <a:p>
            <a:pPr marL="0" indent="0">
              <a:buNone/>
            </a:pPr>
            <a:endParaRPr lang="sl-SI" u="sng" dirty="0"/>
          </a:p>
          <a:p>
            <a:pPr marL="0" indent="0">
              <a:buNone/>
            </a:pPr>
            <a:r>
              <a:rPr lang="sl-SI" u="sng" dirty="0" smtClean="0"/>
              <a:t>Račun:</a:t>
            </a:r>
            <a:r>
              <a:rPr lang="sl-SI" dirty="0" smtClean="0"/>
              <a:t> </a:t>
            </a:r>
            <a:r>
              <a:rPr lang="sl-SI" u="sng" dirty="0" smtClean="0">
                <a:solidFill>
                  <a:srgbClr val="FF0000"/>
                </a:solidFill>
              </a:rPr>
              <a:t>5 ∙ 2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smtClean="0"/>
              <a:t>+ </a:t>
            </a:r>
            <a:r>
              <a:rPr lang="sl-SI" dirty="0" smtClean="0">
                <a:solidFill>
                  <a:srgbClr val="00B0F0"/>
                </a:solidFill>
              </a:rPr>
              <a:t>4</a:t>
            </a:r>
            <a:r>
              <a:rPr lang="sl-SI" dirty="0" smtClean="0"/>
              <a:t> = </a:t>
            </a:r>
            <a:r>
              <a:rPr lang="sl-SI" dirty="0" smtClean="0">
                <a:solidFill>
                  <a:srgbClr val="FF0000"/>
                </a:solidFill>
              </a:rPr>
              <a:t>10</a:t>
            </a:r>
            <a:r>
              <a:rPr lang="sl-SI" dirty="0" smtClean="0"/>
              <a:t> + </a:t>
            </a:r>
            <a:r>
              <a:rPr lang="sl-SI" dirty="0" smtClean="0">
                <a:solidFill>
                  <a:srgbClr val="00B0F0"/>
                </a:solidFill>
              </a:rPr>
              <a:t>4</a:t>
            </a:r>
            <a:r>
              <a:rPr lang="sl-SI" dirty="0" smtClean="0"/>
              <a:t> = 14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u="sng" dirty="0" smtClean="0"/>
              <a:t>Odgovor:</a:t>
            </a:r>
            <a:r>
              <a:rPr lang="sl-SI" dirty="0" smtClean="0"/>
              <a:t> Vse živali imajo 14 nog.</a:t>
            </a:r>
            <a:endParaRPr lang="sl-SI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4469" y="3140968"/>
            <a:ext cx="834502" cy="808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120" y="2915365"/>
            <a:ext cx="576064" cy="559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971" y="3545408"/>
            <a:ext cx="676213" cy="656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0719" y="3685134"/>
            <a:ext cx="630100" cy="612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924" y="2946173"/>
            <a:ext cx="618216" cy="599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21" t="15312" r="821" b="15312"/>
          <a:stretch/>
        </p:blipFill>
        <p:spPr bwMode="auto">
          <a:xfrm>
            <a:off x="5004048" y="2620268"/>
            <a:ext cx="1752600" cy="185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jeZBesedilom 3"/>
          <p:cNvSpPr txBox="1"/>
          <p:nvPr/>
        </p:nvSpPr>
        <p:spPr>
          <a:xfrm>
            <a:off x="1724104" y="4098640"/>
            <a:ext cx="684076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l-SI" dirty="0" smtClean="0"/>
              <a:t>5 ∙ 2</a:t>
            </a:r>
            <a:endParaRPr lang="sl-SI" dirty="0"/>
          </a:p>
        </p:txBody>
      </p:sp>
      <p:sp>
        <p:nvSpPr>
          <p:cNvPr id="7" name="PoljeZBesedilom 6"/>
          <p:cNvSpPr txBox="1"/>
          <p:nvPr/>
        </p:nvSpPr>
        <p:spPr>
          <a:xfrm>
            <a:off x="6660232" y="3685134"/>
            <a:ext cx="360040" cy="369332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l-SI" dirty="0" smtClean="0"/>
              <a:t>4</a:t>
            </a:r>
            <a:endParaRPr lang="sl-SI" dirty="0"/>
          </a:p>
        </p:txBody>
      </p:sp>
      <p:sp>
        <p:nvSpPr>
          <p:cNvPr id="8" name="Navzdol ukrivljena puščica 7"/>
          <p:cNvSpPr/>
          <p:nvPr/>
        </p:nvSpPr>
        <p:spPr>
          <a:xfrm>
            <a:off x="1804321" y="4581128"/>
            <a:ext cx="1563705" cy="504056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6990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tana">
  <a:themeElements>
    <a:clrScheme name="Altan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ltan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ltan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222</TotalTime>
  <Words>315</Words>
  <Application>Microsoft Office PowerPoint</Application>
  <PresentationFormat>Diaprojekcija na zaslonu (4:3)</PresentationFormat>
  <Paragraphs>107</Paragraphs>
  <Slides>12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12</vt:i4>
      </vt:variant>
    </vt:vector>
  </HeadingPairs>
  <TitlesOfParts>
    <vt:vector size="16" baseType="lpstr">
      <vt:lpstr>Century Schoolbook</vt:lpstr>
      <vt:lpstr>Wingdings</vt:lpstr>
      <vt:lpstr>Wingdings 2</vt:lpstr>
      <vt:lpstr>Altana</vt:lpstr>
      <vt:lpstr>Številski izrazi</vt:lpstr>
      <vt:lpstr>RAZLAGA</vt:lpstr>
      <vt:lpstr>Razlaga</vt:lpstr>
      <vt:lpstr>razlaga</vt:lpstr>
      <vt:lpstr>Razlaga – kako računamo</vt:lpstr>
      <vt:lpstr>Razlaga – kako računamo</vt:lpstr>
      <vt:lpstr>Razlaga – kako računamo</vt:lpstr>
      <vt:lpstr>Razlaga - Kako si pomagamo?</vt:lpstr>
      <vt:lpstr>Zapis v zvezek</vt:lpstr>
      <vt:lpstr>Zapis v zvezek</vt:lpstr>
      <vt:lpstr>Zapis v zvezek</vt:lpstr>
      <vt:lpstr>Zapis v zvezek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Številski izrazi</dc:title>
  <dc:creator>Admin</dc:creator>
  <cp:lastModifiedBy>Mačkovci</cp:lastModifiedBy>
  <cp:revision>18</cp:revision>
  <dcterms:created xsi:type="dcterms:W3CDTF">2020-03-24T10:22:49Z</dcterms:created>
  <dcterms:modified xsi:type="dcterms:W3CDTF">2020-04-01T10:23:43Z</dcterms:modified>
</cp:coreProperties>
</file>