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F0828B0-95DA-47BC-A78C-599536E102D4}" type="datetimeFigureOut">
              <a:rPr lang="sl-SI" smtClean="0"/>
              <a:t>1. 04. 2020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0CC1F55-D04F-4703-8E01-8E2749D43C3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Številski izrazi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Seštevanje in odštevanje 2</a:t>
            </a: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2130753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628800"/>
            <a:ext cx="7467600" cy="4873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 smtClean="0"/>
              <a:t>3. Izračunaj.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6 ∙ 8</a:t>
            </a:r>
            <a:r>
              <a:rPr lang="sl-SI" dirty="0" smtClean="0"/>
              <a:t> + </a:t>
            </a:r>
            <a:r>
              <a:rPr lang="sl-SI" u="sng" dirty="0" smtClean="0"/>
              <a:t>4 ∙ 9</a:t>
            </a:r>
            <a:r>
              <a:rPr lang="sl-SI" dirty="0" smtClean="0"/>
              <a:t> = 48 + 36 =		</a:t>
            </a:r>
            <a:r>
              <a:rPr lang="sl-SI" dirty="0"/>
              <a:t> </a:t>
            </a:r>
            <a:r>
              <a:rPr lang="sl-SI" dirty="0" smtClean="0"/>
              <a:t>7 </a:t>
            </a:r>
            <a:r>
              <a:rPr lang="sl-SI" dirty="0"/>
              <a:t>∙ 7 – </a:t>
            </a:r>
            <a:r>
              <a:rPr lang="sl-SI" dirty="0" smtClean="0"/>
              <a:t>0 </a:t>
            </a:r>
            <a:r>
              <a:rPr lang="sl-SI" dirty="0"/>
              <a:t>∙ 3 </a:t>
            </a:r>
            <a:r>
              <a:rPr lang="sl-SI" dirty="0" smtClean="0"/>
              <a:t>=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5 ∙ 7</a:t>
            </a:r>
            <a:r>
              <a:rPr lang="sl-SI" dirty="0" smtClean="0"/>
              <a:t> – </a:t>
            </a:r>
            <a:r>
              <a:rPr lang="sl-SI" u="sng" dirty="0" smtClean="0"/>
              <a:t>8 ∙ 3</a:t>
            </a:r>
            <a:r>
              <a:rPr lang="sl-SI" dirty="0" smtClean="0"/>
              <a:t> = 35 – 24 =		</a:t>
            </a:r>
            <a:r>
              <a:rPr lang="sl-SI" dirty="0"/>
              <a:t> </a:t>
            </a:r>
            <a:r>
              <a:rPr lang="sl-SI" dirty="0" smtClean="0"/>
              <a:t>8 </a:t>
            </a:r>
            <a:r>
              <a:rPr lang="sl-SI" dirty="0"/>
              <a:t>∙ 7 </a:t>
            </a:r>
            <a:r>
              <a:rPr lang="sl-SI" dirty="0" smtClean="0"/>
              <a:t>+ </a:t>
            </a:r>
            <a:r>
              <a:rPr lang="sl-SI" dirty="0"/>
              <a:t>8 ∙ </a:t>
            </a:r>
            <a:r>
              <a:rPr lang="sl-SI" dirty="0" smtClean="0"/>
              <a:t>2 </a:t>
            </a:r>
            <a:r>
              <a:rPr lang="sl-SI" dirty="0"/>
              <a:t>=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3 </a:t>
            </a:r>
            <a:r>
              <a:rPr lang="sl-SI" u="sng" dirty="0"/>
              <a:t>∙ 7</a:t>
            </a:r>
            <a:r>
              <a:rPr lang="sl-SI" dirty="0"/>
              <a:t> </a:t>
            </a:r>
            <a:r>
              <a:rPr lang="sl-SI" dirty="0" smtClean="0"/>
              <a:t>+ </a:t>
            </a:r>
            <a:r>
              <a:rPr lang="sl-SI" u="sng" dirty="0" smtClean="0"/>
              <a:t>9 </a:t>
            </a:r>
            <a:r>
              <a:rPr lang="sl-SI" u="sng" dirty="0"/>
              <a:t>∙ </a:t>
            </a:r>
            <a:r>
              <a:rPr lang="sl-SI" u="sng" dirty="0" smtClean="0"/>
              <a:t>5</a:t>
            </a:r>
            <a:r>
              <a:rPr lang="sl-SI" dirty="0" smtClean="0"/>
              <a:t> =				</a:t>
            </a:r>
            <a:r>
              <a:rPr lang="sl-SI" dirty="0"/>
              <a:t> </a:t>
            </a:r>
            <a:r>
              <a:rPr lang="sl-SI" dirty="0" smtClean="0"/>
              <a:t>3 </a:t>
            </a:r>
            <a:r>
              <a:rPr lang="sl-SI" dirty="0"/>
              <a:t>∙ </a:t>
            </a:r>
            <a:r>
              <a:rPr lang="sl-SI" dirty="0" smtClean="0"/>
              <a:t>9 </a:t>
            </a:r>
            <a:r>
              <a:rPr lang="sl-SI" dirty="0"/>
              <a:t>– 4</a:t>
            </a:r>
            <a:r>
              <a:rPr lang="sl-SI" dirty="0" smtClean="0"/>
              <a:t> </a:t>
            </a:r>
            <a:r>
              <a:rPr lang="sl-SI" dirty="0"/>
              <a:t>∙ </a:t>
            </a:r>
            <a:r>
              <a:rPr lang="sl-SI" dirty="0" smtClean="0"/>
              <a:t>1 </a:t>
            </a:r>
            <a:r>
              <a:rPr lang="sl-SI" dirty="0"/>
              <a:t>=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8 </a:t>
            </a:r>
            <a:r>
              <a:rPr lang="sl-SI" u="sng" dirty="0"/>
              <a:t>∙ </a:t>
            </a:r>
            <a:r>
              <a:rPr lang="sl-SI" u="sng" dirty="0" smtClean="0"/>
              <a:t>8</a:t>
            </a:r>
            <a:r>
              <a:rPr lang="sl-SI" dirty="0" smtClean="0"/>
              <a:t> </a:t>
            </a:r>
            <a:r>
              <a:rPr lang="sl-SI" dirty="0"/>
              <a:t>– </a:t>
            </a:r>
            <a:r>
              <a:rPr lang="sl-SI" u="sng" dirty="0" smtClean="0"/>
              <a:t>9 </a:t>
            </a:r>
            <a:r>
              <a:rPr lang="sl-SI" u="sng" dirty="0"/>
              <a:t>∙ </a:t>
            </a:r>
            <a:r>
              <a:rPr lang="sl-SI" u="sng" dirty="0" smtClean="0"/>
              <a:t>6</a:t>
            </a:r>
            <a:r>
              <a:rPr lang="sl-SI" dirty="0" smtClean="0"/>
              <a:t> =				</a:t>
            </a:r>
            <a:r>
              <a:rPr lang="sl-SI" dirty="0"/>
              <a:t> </a:t>
            </a:r>
            <a:r>
              <a:rPr lang="sl-SI" dirty="0" smtClean="0"/>
              <a:t>6 </a:t>
            </a:r>
            <a:r>
              <a:rPr lang="sl-SI" dirty="0"/>
              <a:t>∙ </a:t>
            </a:r>
            <a:r>
              <a:rPr lang="sl-SI" dirty="0" smtClean="0"/>
              <a:t>6 + 8 </a:t>
            </a:r>
            <a:r>
              <a:rPr lang="sl-SI" dirty="0"/>
              <a:t>∙ </a:t>
            </a:r>
            <a:r>
              <a:rPr lang="sl-SI" dirty="0" smtClean="0"/>
              <a:t>4 </a:t>
            </a:r>
            <a:r>
              <a:rPr lang="sl-SI" dirty="0"/>
              <a:t>=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Navzdol ukrivljena puščica 3"/>
          <p:cNvSpPr/>
          <p:nvPr/>
        </p:nvSpPr>
        <p:spPr>
          <a:xfrm>
            <a:off x="755576" y="2276872"/>
            <a:ext cx="1841600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Navzdol ukrivljena puščica 4"/>
          <p:cNvSpPr/>
          <p:nvPr/>
        </p:nvSpPr>
        <p:spPr>
          <a:xfrm>
            <a:off x="755576" y="3006793"/>
            <a:ext cx="1841600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Navzdol ukrivljena puščica 5"/>
          <p:cNvSpPr/>
          <p:nvPr/>
        </p:nvSpPr>
        <p:spPr>
          <a:xfrm>
            <a:off x="1805511" y="2253889"/>
            <a:ext cx="1583330" cy="28803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7" name="Navzdol ukrivljena puščica 6"/>
          <p:cNvSpPr/>
          <p:nvPr/>
        </p:nvSpPr>
        <p:spPr>
          <a:xfrm>
            <a:off x="1682574" y="3006793"/>
            <a:ext cx="1583330" cy="28803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283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5" name="Ograda vsebine 4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l-SI" dirty="0" smtClean="0"/>
              <a:t>Postavimo 3 stolpce po 5 kock in </a:t>
            </a:r>
            <a:r>
              <a:rPr lang="sl-SI" b="1" u="sng" dirty="0" smtClean="0"/>
              <a:t>dodajmo</a:t>
            </a:r>
            <a:r>
              <a:rPr lang="sl-SI" dirty="0" smtClean="0"/>
              <a:t> 4 stolpce po dve kocki. 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Napišimo računa množenja: </a:t>
            </a:r>
            <a:r>
              <a:rPr lang="sl-SI" sz="3200" b="1" dirty="0" smtClean="0">
                <a:solidFill>
                  <a:srgbClr val="FF0000"/>
                </a:solidFill>
              </a:rPr>
              <a:t>3 ∙ 5 </a:t>
            </a:r>
            <a:r>
              <a:rPr lang="sl-SI" dirty="0" smtClean="0"/>
              <a:t>in </a:t>
            </a:r>
            <a:r>
              <a:rPr lang="sl-SI" sz="3200" b="1" dirty="0" smtClean="0">
                <a:solidFill>
                  <a:srgbClr val="00B0F0"/>
                </a:solidFill>
              </a:rPr>
              <a:t>4 ∙ 2 </a:t>
            </a:r>
          </a:p>
          <a:p>
            <a:pPr marL="0" indent="0">
              <a:buNone/>
            </a:pPr>
            <a:r>
              <a:rPr lang="sl-SI" dirty="0"/>
              <a:t>Koliko je vseh kock?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57"/>
          <a:stretch/>
        </p:blipFill>
        <p:spPr bwMode="auto">
          <a:xfrm>
            <a:off x="1475656" y="2717813"/>
            <a:ext cx="2303543" cy="2350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878534"/>
            <a:ext cx="24955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1837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Zapišimo račun: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/>
              <a:t>	</a:t>
            </a:r>
            <a:r>
              <a:rPr lang="sl-SI" dirty="0" smtClean="0"/>
              <a:t>		</a:t>
            </a:r>
            <a:r>
              <a:rPr lang="sl-SI" sz="3200" b="1" dirty="0" smtClean="0"/>
              <a:t>  + 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	</a:t>
            </a:r>
            <a:r>
              <a:rPr lang="sl-SI" sz="5400" b="1" dirty="0" smtClean="0">
                <a:solidFill>
                  <a:srgbClr val="FF0000"/>
                </a:solidFill>
              </a:rPr>
              <a:t>3 </a:t>
            </a:r>
            <a:r>
              <a:rPr lang="sl-SI" sz="5400" b="1" dirty="0">
                <a:solidFill>
                  <a:srgbClr val="FF0000"/>
                </a:solidFill>
              </a:rPr>
              <a:t>∙ 5 </a:t>
            </a:r>
            <a:r>
              <a:rPr lang="sl-SI" sz="5400" b="1" dirty="0" smtClean="0">
                <a:solidFill>
                  <a:srgbClr val="FF0000"/>
                </a:solidFill>
              </a:rPr>
              <a:t>  </a:t>
            </a:r>
            <a:r>
              <a:rPr lang="sl-SI" sz="5400" dirty="0" smtClean="0"/>
              <a:t>+     </a:t>
            </a:r>
            <a:r>
              <a:rPr lang="sl-SI" sz="5400" b="1" dirty="0" smtClean="0">
                <a:solidFill>
                  <a:srgbClr val="00B0F0"/>
                </a:solidFill>
              </a:rPr>
              <a:t>4 </a:t>
            </a:r>
            <a:r>
              <a:rPr lang="sl-SI" sz="5400" b="1" dirty="0">
                <a:solidFill>
                  <a:srgbClr val="00B0F0"/>
                </a:solidFill>
              </a:rPr>
              <a:t>∙ 2 </a:t>
            </a:r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428999"/>
            <a:ext cx="249555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357436"/>
            <a:ext cx="223837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7821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Kako to izračunamo?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 smtClean="0"/>
              <a:t>Se še spomniš pravila? Katera računska operacija ima prednost? Seštevanje ali množenje?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 algn="ctr">
              <a:buNone/>
            </a:pPr>
            <a:r>
              <a:rPr lang="sl-SI" dirty="0" smtClean="0">
                <a:solidFill>
                  <a:srgbClr val="FF0000"/>
                </a:solidFill>
              </a:rPr>
              <a:t>MNOŽENJE</a:t>
            </a:r>
            <a:endParaRPr lang="sl-SI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sl-SI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Izračunajmo </a:t>
            </a:r>
            <a:r>
              <a:rPr lang="sl-SI" dirty="0"/>
              <a:t>račun</a:t>
            </a:r>
            <a:r>
              <a:rPr lang="sl-SI" dirty="0" smtClean="0"/>
              <a:t>:</a:t>
            </a:r>
            <a:br>
              <a:rPr lang="sl-SI" dirty="0" smtClean="0"/>
            </a:br>
            <a:endParaRPr lang="sl-SI" dirty="0" smtClean="0"/>
          </a:p>
          <a:p>
            <a:pPr marL="0" indent="0">
              <a:buNone/>
            </a:pPr>
            <a:r>
              <a:rPr lang="sl-SI" sz="4000" b="1" u="sng" dirty="0">
                <a:solidFill>
                  <a:srgbClr val="FF0000"/>
                </a:solidFill>
              </a:rPr>
              <a:t>3 ∙ 5 </a:t>
            </a:r>
            <a:r>
              <a:rPr lang="sl-SI" sz="4000" dirty="0" smtClean="0"/>
              <a:t>+ </a:t>
            </a:r>
            <a:r>
              <a:rPr lang="sl-SI" sz="4000" b="1" u="sng" dirty="0">
                <a:solidFill>
                  <a:srgbClr val="00B0F0"/>
                </a:solidFill>
              </a:rPr>
              <a:t>4 ∙ 2 </a:t>
            </a:r>
            <a:r>
              <a:rPr lang="sl-SI" sz="4000" b="1" dirty="0" smtClean="0"/>
              <a:t>=</a:t>
            </a:r>
            <a:r>
              <a:rPr lang="sl-SI" sz="4000" b="1" dirty="0" smtClean="0">
                <a:solidFill>
                  <a:srgbClr val="00B0F0"/>
                </a:solidFill>
              </a:rPr>
              <a:t> </a:t>
            </a:r>
            <a:r>
              <a:rPr lang="sl-SI" sz="4000" b="1" dirty="0" smtClean="0">
                <a:solidFill>
                  <a:srgbClr val="FF0000"/>
                </a:solidFill>
              </a:rPr>
              <a:t>15</a:t>
            </a:r>
            <a:r>
              <a:rPr lang="sl-SI" sz="4000" b="1" dirty="0" smtClean="0">
                <a:solidFill>
                  <a:srgbClr val="00B0F0"/>
                </a:solidFill>
              </a:rPr>
              <a:t> </a:t>
            </a:r>
            <a:r>
              <a:rPr lang="sl-SI" sz="4000" b="1" dirty="0" smtClean="0"/>
              <a:t>+</a:t>
            </a:r>
            <a:r>
              <a:rPr lang="sl-SI" sz="4000" b="1" dirty="0" smtClean="0">
                <a:solidFill>
                  <a:srgbClr val="00B0F0"/>
                </a:solidFill>
              </a:rPr>
              <a:t> 8 </a:t>
            </a:r>
            <a:r>
              <a:rPr lang="sl-SI" sz="4000" b="1" dirty="0" smtClean="0"/>
              <a:t>= 23</a:t>
            </a:r>
            <a:endParaRPr lang="sl-SI" sz="4000" b="1" dirty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Navzdol ukrivljena puščica 3"/>
          <p:cNvSpPr/>
          <p:nvPr/>
        </p:nvSpPr>
        <p:spPr>
          <a:xfrm>
            <a:off x="1043608" y="5085184"/>
            <a:ext cx="3096344" cy="504056"/>
          </a:xfrm>
          <a:prstGeom prst="curved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Navzdol ukrivljena puščica 4"/>
          <p:cNvSpPr/>
          <p:nvPr/>
        </p:nvSpPr>
        <p:spPr>
          <a:xfrm>
            <a:off x="2771800" y="5132348"/>
            <a:ext cx="2448272" cy="468052"/>
          </a:xfrm>
          <a:prstGeom prst="curved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133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Sedaj pa postavimo 6 stolpcev po 5 kock. </a:t>
            </a:r>
            <a:r>
              <a:rPr lang="sl-SI" b="1" u="sng" dirty="0" smtClean="0"/>
              <a:t>Odvzemimo</a:t>
            </a:r>
            <a:r>
              <a:rPr lang="sl-SI" dirty="0" smtClean="0"/>
              <a:t> 4 stolpce po 3 kocke. 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Napišimo računa množenja: </a:t>
            </a:r>
            <a:r>
              <a:rPr lang="sl-SI" sz="3000" b="1" dirty="0">
                <a:solidFill>
                  <a:srgbClr val="FF0000"/>
                </a:solidFill>
              </a:rPr>
              <a:t>6 ∙ 5 </a:t>
            </a:r>
            <a:r>
              <a:rPr lang="sl-SI" dirty="0" smtClean="0"/>
              <a:t>in </a:t>
            </a:r>
            <a:r>
              <a:rPr lang="sl-SI" sz="3000" b="1" dirty="0">
                <a:solidFill>
                  <a:srgbClr val="00B0F0"/>
                </a:solidFill>
              </a:rPr>
              <a:t>4 ∙ 3</a:t>
            </a:r>
          </a:p>
          <a:p>
            <a:pPr marL="0" indent="0">
              <a:buNone/>
            </a:pPr>
            <a:r>
              <a:rPr lang="sl-SI" dirty="0" smtClean="0"/>
              <a:t>Koliko kock nam ostane?</a:t>
            </a:r>
            <a:endParaRPr lang="sl-SI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780928"/>
            <a:ext cx="45434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123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Zapišimo račun: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b="1" dirty="0" smtClean="0">
                <a:solidFill>
                  <a:srgbClr val="FF0000"/>
                </a:solidFill>
              </a:rPr>
              <a:t>		</a:t>
            </a:r>
            <a:r>
              <a:rPr lang="sl-SI" sz="4000" b="1" dirty="0">
                <a:solidFill>
                  <a:srgbClr val="FF0000"/>
                </a:solidFill>
              </a:rPr>
              <a:t> </a:t>
            </a:r>
            <a:r>
              <a:rPr lang="sl-SI" sz="4000" b="1" dirty="0" smtClean="0">
                <a:solidFill>
                  <a:srgbClr val="FF0000"/>
                </a:solidFill>
              </a:rPr>
              <a:t>   6 </a:t>
            </a:r>
            <a:r>
              <a:rPr lang="sl-SI" sz="4000" b="1" dirty="0">
                <a:solidFill>
                  <a:srgbClr val="FF0000"/>
                </a:solidFill>
              </a:rPr>
              <a:t>∙ 5   </a:t>
            </a:r>
            <a:r>
              <a:rPr lang="sl-SI" sz="4000" dirty="0" smtClean="0">
                <a:latin typeface="Cambria"/>
              </a:rPr>
              <a:t>̶</a:t>
            </a:r>
            <a:r>
              <a:rPr lang="sl-SI" sz="4000" dirty="0" smtClean="0"/>
              <a:t>  </a:t>
            </a:r>
            <a:r>
              <a:rPr lang="sl-SI" sz="4000" b="1" dirty="0">
                <a:solidFill>
                  <a:srgbClr val="00B0F0"/>
                </a:solidFill>
              </a:rPr>
              <a:t>4 ∙ </a:t>
            </a:r>
            <a:r>
              <a:rPr lang="sl-SI" sz="4000" b="1" dirty="0" smtClean="0">
                <a:solidFill>
                  <a:srgbClr val="00B0F0"/>
                </a:solidFill>
              </a:rPr>
              <a:t>3  </a:t>
            </a:r>
            <a:endParaRPr lang="sl-SI" sz="4000" b="1" dirty="0">
              <a:solidFill>
                <a:srgbClr val="00B0F0"/>
              </a:solidFill>
            </a:endParaRP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0288" y="2357438"/>
            <a:ext cx="4543425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59740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Razlaga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Kako to izračunamo?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dirty="0"/>
              <a:t>Se še spomniš pravila? Katera računska operacija ima prednost? </a:t>
            </a:r>
            <a:r>
              <a:rPr lang="sl-SI" dirty="0" smtClean="0"/>
              <a:t>Odštevanje </a:t>
            </a:r>
            <a:r>
              <a:rPr lang="sl-SI" dirty="0"/>
              <a:t>ali množenje?</a:t>
            </a:r>
          </a:p>
          <a:p>
            <a:pPr marL="0" indent="0">
              <a:buNone/>
            </a:pPr>
            <a:endParaRPr lang="sl-SI" dirty="0"/>
          </a:p>
          <a:p>
            <a:pPr marL="0" indent="0" algn="ctr">
              <a:buNone/>
            </a:pPr>
            <a:r>
              <a:rPr lang="sl-SI" dirty="0">
                <a:solidFill>
                  <a:srgbClr val="FF0000"/>
                </a:solidFill>
              </a:rPr>
              <a:t>MNOŽENJE</a:t>
            </a:r>
          </a:p>
          <a:p>
            <a:pPr marL="0" indent="0" algn="ctr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/>
              <a:t>Izračunajmo račun:</a:t>
            </a:r>
            <a:br>
              <a:rPr lang="sl-SI" dirty="0"/>
            </a:br>
            <a:endParaRPr lang="sl-SI" dirty="0"/>
          </a:p>
          <a:p>
            <a:pPr marL="0" indent="0">
              <a:buNone/>
            </a:pPr>
            <a:r>
              <a:rPr lang="sl-SI" sz="4000" b="1" dirty="0">
                <a:solidFill>
                  <a:srgbClr val="FF0000"/>
                </a:solidFill>
              </a:rPr>
              <a:t> </a:t>
            </a:r>
            <a:r>
              <a:rPr lang="sl-SI" sz="4000" b="1" u="sng" dirty="0">
                <a:solidFill>
                  <a:srgbClr val="FF0000"/>
                </a:solidFill>
              </a:rPr>
              <a:t>6 ∙ 5</a:t>
            </a:r>
            <a:r>
              <a:rPr lang="sl-SI" sz="4000" b="1" dirty="0">
                <a:solidFill>
                  <a:srgbClr val="FF0000"/>
                </a:solidFill>
              </a:rPr>
              <a:t>   </a:t>
            </a:r>
            <a:r>
              <a:rPr lang="sl-SI" sz="4000" dirty="0">
                <a:latin typeface="Cambria"/>
              </a:rPr>
              <a:t>̶</a:t>
            </a:r>
            <a:r>
              <a:rPr lang="sl-SI" sz="4000" dirty="0"/>
              <a:t> </a:t>
            </a:r>
            <a:r>
              <a:rPr lang="sl-SI" sz="4000" dirty="0" smtClean="0"/>
              <a:t> </a:t>
            </a:r>
            <a:r>
              <a:rPr lang="sl-SI" sz="4000" b="1" u="sng" dirty="0">
                <a:solidFill>
                  <a:srgbClr val="00B0F0"/>
                </a:solidFill>
              </a:rPr>
              <a:t>4 ∙ 3</a:t>
            </a:r>
            <a:r>
              <a:rPr lang="sl-SI" sz="4000" b="1" dirty="0">
                <a:solidFill>
                  <a:srgbClr val="00B0F0"/>
                </a:solidFill>
              </a:rPr>
              <a:t> </a:t>
            </a:r>
            <a:r>
              <a:rPr lang="sl-SI" sz="4000" b="1" dirty="0" smtClean="0">
                <a:solidFill>
                  <a:srgbClr val="00B0F0"/>
                </a:solidFill>
              </a:rPr>
              <a:t>= </a:t>
            </a:r>
            <a:r>
              <a:rPr lang="sl-SI" sz="4000" b="1" dirty="0" smtClean="0">
                <a:solidFill>
                  <a:srgbClr val="FF0000"/>
                </a:solidFill>
              </a:rPr>
              <a:t>30</a:t>
            </a:r>
            <a:r>
              <a:rPr lang="sl-SI" sz="4000" b="1" dirty="0" smtClean="0">
                <a:solidFill>
                  <a:srgbClr val="00B0F0"/>
                </a:solidFill>
              </a:rPr>
              <a:t> </a:t>
            </a:r>
            <a:r>
              <a:rPr lang="sl-SI" sz="4000" b="1" dirty="0" smtClean="0"/>
              <a:t>–</a:t>
            </a:r>
            <a:r>
              <a:rPr lang="sl-SI" sz="4000" b="1" dirty="0" smtClean="0">
                <a:solidFill>
                  <a:srgbClr val="00B0F0"/>
                </a:solidFill>
              </a:rPr>
              <a:t> 12 </a:t>
            </a:r>
            <a:r>
              <a:rPr lang="sl-SI" sz="4000" b="1" dirty="0" smtClean="0"/>
              <a:t>= 18</a:t>
            </a: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sp>
        <p:nvSpPr>
          <p:cNvPr id="4" name="Navzdol ukrivljena puščica 3"/>
          <p:cNvSpPr/>
          <p:nvPr/>
        </p:nvSpPr>
        <p:spPr>
          <a:xfrm>
            <a:off x="1043608" y="5085184"/>
            <a:ext cx="3096344" cy="504056"/>
          </a:xfrm>
          <a:prstGeom prst="curvedDownArrow">
            <a:avLst/>
          </a:prstGeom>
          <a:solidFill>
            <a:srgbClr val="FF00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5" name="Navzdol ukrivljena puščica 4"/>
          <p:cNvSpPr/>
          <p:nvPr/>
        </p:nvSpPr>
        <p:spPr>
          <a:xfrm>
            <a:off x="2915816" y="5132348"/>
            <a:ext cx="2448272" cy="468052"/>
          </a:xfrm>
          <a:prstGeom prst="curvedDownArrow">
            <a:avLst/>
          </a:prstGeom>
          <a:solidFill>
            <a:srgbClr val="0070C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353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sl-SI" dirty="0" smtClean="0">
                <a:solidFill>
                  <a:srgbClr val="FF0000"/>
                </a:solidFill>
              </a:rPr>
              <a:t>ŠTEVILSKI IZRAZI – nadaljevanje</a:t>
            </a:r>
          </a:p>
          <a:p>
            <a:pPr marL="0" indent="0" algn="ctr">
              <a:buNone/>
            </a:pPr>
            <a:endParaRPr lang="sl-SI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sl-SI" dirty="0" smtClean="0"/>
              <a:t>1. Na parkirišču so </a:t>
            </a:r>
            <a:r>
              <a:rPr lang="sl-SI" u="sng" dirty="0" smtClean="0"/>
              <a:t>3 avtomobili </a:t>
            </a:r>
            <a:r>
              <a:rPr lang="sl-SI" dirty="0" smtClean="0"/>
              <a:t>in </a:t>
            </a:r>
            <a:r>
              <a:rPr lang="sl-SI" u="sng" dirty="0" smtClean="0"/>
              <a:t>6 motorjev</a:t>
            </a:r>
            <a:r>
              <a:rPr lang="sl-SI" dirty="0" smtClean="0"/>
              <a:t>. </a:t>
            </a:r>
            <a:r>
              <a:rPr lang="sl-SI" u="sng" dirty="0" smtClean="0"/>
              <a:t>Koliko koles imajo vsa vozila skupaj?</a:t>
            </a:r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r>
              <a:rPr lang="sl-SI" u="sng" dirty="0" smtClean="0"/>
              <a:t>Skica</a:t>
            </a:r>
            <a:r>
              <a:rPr lang="sl-SI" dirty="0" smtClean="0"/>
              <a:t>: </a:t>
            </a:r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endParaRPr lang="sl-SI" u="sng" dirty="0" smtClean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r>
              <a:rPr lang="sl-SI" u="sng" dirty="0" smtClean="0"/>
              <a:t>Račun</a:t>
            </a:r>
            <a:r>
              <a:rPr lang="sl-SI" dirty="0" smtClean="0"/>
              <a:t>: </a:t>
            </a:r>
            <a:r>
              <a:rPr lang="sl-SI" u="sng" dirty="0" smtClean="0"/>
              <a:t>3 ∙ 4 </a:t>
            </a:r>
            <a:r>
              <a:rPr lang="sl-SI" dirty="0" smtClean="0"/>
              <a:t>+ </a:t>
            </a:r>
            <a:r>
              <a:rPr lang="sl-SI" u="sng" dirty="0" smtClean="0"/>
              <a:t>6 ∙ 2 </a:t>
            </a:r>
            <a:r>
              <a:rPr lang="sl-SI" dirty="0" smtClean="0"/>
              <a:t>= 12 + 12 = 24</a:t>
            </a:r>
          </a:p>
          <a:p>
            <a:pPr marL="0" indent="0">
              <a:buNone/>
            </a:pPr>
            <a:r>
              <a:rPr lang="sl-SI" u="sng" dirty="0" smtClean="0"/>
              <a:t>Odgovor</a:t>
            </a:r>
            <a:r>
              <a:rPr lang="sl-SI" dirty="0" smtClean="0"/>
              <a:t>:  (napišite sami)</a:t>
            </a:r>
            <a:endParaRPr lang="sl-SI" dirty="0"/>
          </a:p>
        </p:txBody>
      </p:sp>
      <p:sp>
        <p:nvSpPr>
          <p:cNvPr id="4" name="Navzdol ukrivljena puščica 3"/>
          <p:cNvSpPr/>
          <p:nvPr/>
        </p:nvSpPr>
        <p:spPr>
          <a:xfrm>
            <a:off x="1907704" y="5301208"/>
            <a:ext cx="1841600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10" name="Navzdol ukrivljena puščica 9"/>
          <p:cNvSpPr/>
          <p:nvPr/>
        </p:nvSpPr>
        <p:spPr>
          <a:xfrm>
            <a:off x="2729710" y="5301208"/>
            <a:ext cx="1583330" cy="28803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37740"/>
            <a:ext cx="3528392" cy="1267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27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Zapis v zvezek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l-SI" dirty="0" smtClean="0"/>
              <a:t>2. Zoja je imela </a:t>
            </a:r>
            <a:r>
              <a:rPr lang="sl-SI" u="sng" dirty="0" smtClean="0"/>
              <a:t>7 vrečk </a:t>
            </a:r>
            <a:r>
              <a:rPr lang="sl-SI" dirty="0" err="1" smtClean="0"/>
              <a:t>bonbonov</a:t>
            </a:r>
            <a:r>
              <a:rPr lang="sl-SI" dirty="0" smtClean="0"/>
              <a:t>. V </a:t>
            </a:r>
            <a:r>
              <a:rPr lang="sl-SI" u="sng" dirty="0" smtClean="0"/>
              <a:t>vsaki vrečki </a:t>
            </a:r>
            <a:r>
              <a:rPr lang="sl-SI" dirty="0" smtClean="0"/>
              <a:t>je bilo </a:t>
            </a:r>
            <a:r>
              <a:rPr lang="sl-SI" u="sng" dirty="0" smtClean="0"/>
              <a:t>6 </a:t>
            </a:r>
            <a:r>
              <a:rPr lang="sl-SI" u="sng" dirty="0" err="1" smtClean="0"/>
              <a:t>bonbonov</a:t>
            </a:r>
            <a:r>
              <a:rPr lang="sl-SI" dirty="0" smtClean="0"/>
              <a:t>. </a:t>
            </a:r>
            <a:r>
              <a:rPr lang="sl-SI" u="sng" dirty="0" smtClean="0"/>
              <a:t>Petim</a:t>
            </a:r>
            <a:r>
              <a:rPr lang="sl-SI" dirty="0" smtClean="0"/>
              <a:t> prijateljicam je dala po </a:t>
            </a:r>
            <a:r>
              <a:rPr lang="sl-SI" u="sng" dirty="0" smtClean="0"/>
              <a:t>3 </a:t>
            </a:r>
            <a:r>
              <a:rPr lang="sl-SI" u="sng" dirty="0" err="1" smtClean="0"/>
              <a:t>bonbone</a:t>
            </a:r>
            <a:r>
              <a:rPr lang="sl-SI" dirty="0" smtClean="0"/>
              <a:t>. </a:t>
            </a:r>
            <a:r>
              <a:rPr lang="sl-SI" u="sng" dirty="0" smtClean="0"/>
              <a:t>Koliko </a:t>
            </a:r>
            <a:r>
              <a:rPr lang="sl-SI" u="sng" dirty="0" err="1" smtClean="0"/>
              <a:t>bonbonov</a:t>
            </a:r>
            <a:r>
              <a:rPr lang="sl-SI" u="sng" dirty="0" smtClean="0"/>
              <a:t> je ostalo Zoji?</a:t>
            </a:r>
          </a:p>
          <a:p>
            <a:pPr marL="0" indent="0">
              <a:buNone/>
            </a:pPr>
            <a:endParaRPr lang="sl-SI" dirty="0"/>
          </a:p>
          <a:p>
            <a:pPr marL="0" indent="0">
              <a:buNone/>
            </a:pPr>
            <a:r>
              <a:rPr lang="sl-SI" u="sng" dirty="0" smtClean="0"/>
              <a:t>Skica</a:t>
            </a:r>
            <a:r>
              <a:rPr lang="sl-SI" dirty="0" smtClean="0"/>
              <a:t>:</a:t>
            </a:r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endParaRPr lang="sl-SI" u="sng" dirty="0" smtClean="0"/>
          </a:p>
          <a:p>
            <a:pPr marL="0" indent="0">
              <a:buNone/>
            </a:pPr>
            <a:endParaRPr lang="sl-SI" u="sng" dirty="0" smtClean="0"/>
          </a:p>
          <a:p>
            <a:pPr marL="0" indent="0">
              <a:buNone/>
            </a:pPr>
            <a:r>
              <a:rPr lang="sl-SI" u="sng" dirty="0" smtClean="0"/>
              <a:t>Račun</a:t>
            </a:r>
            <a:r>
              <a:rPr lang="sl-SI" dirty="0" smtClean="0"/>
              <a:t>: </a:t>
            </a:r>
            <a:r>
              <a:rPr lang="sl-SI" u="sng" dirty="0" smtClean="0"/>
              <a:t>7 ∙ 6</a:t>
            </a:r>
            <a:r>
              <a:rPr lang="sl-SI" dirty="0" smtClean="0"/>
              <a:t> – </a:t>
            </a:r>
            <a:r>
              <a:rPr lang="sl-SI" u="sng" dirty="0" smtClean="0"/>
              <a:t>5 ∙ 3</a:t>
            </a:r>
            <a:r>
              <a:rPr lang="sl-SI" dirty="0" smtClean="0"/>
              <a:t> = 42 – 15 = ____</a:t>
            </a:r>
            <a:endParaRPr lang="sl-SI" u="sng" dirty="0" smtClean="0"/>
          </a:p>
          <a:p>
            <a:pPr marL="0" indent="0">
              <a:buNone/>
            </a:pPr>
            <a:endParaRPr lang="sl-SI" u="sng" dirty="0"/>
          </a:p>
          <a:p>
            <a:pPr marL="0" indent="0">
              <a:buNone/>
            </a:pPr>
            <a:r>
              <a:rPr lang="sl-SI" dirty="0" smtClean="0"/>
              <a:t> </a:t>
            </a:r>
            <a:r>
              <a:rPr lang="sl-SI" u="sng" dirty="0" smtClean="0"/>
              <a:t>Odgovor</a:t>
            </a:r>
            <a:r>
              <a:rPr lang="sl-SI" dirty="0" smtClean="0"/>
              <a:t>: (napišite sami)</a:t>
            </a:r>
            <a:endParaRPr lang="sl-SI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068960"/>
            <a:ext cx="6119217" cy="1214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vzdol ukrivljena puščica 4"/>
          <p:cNvSpPr/>
          <p:nvPr/>
        </p:nvSpPr>
        <p:spPr>
          <a:xfrm>
            <a:off x="1835696" y="4759068"/>
            <a:ext cx="1841600" cy="28803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  <p:sp>
        <p:nvSpPr>
          <p:cNvPr id="6" name="Navzdol ukrivljena puščica 5"/>
          <p:cNvSpPr/>
          <p:nvPr/>
        </p:nvSpPr>
        <p:spPr>
          <a:xfrm>
            <a:off x="2885631" y="4759068"/>
            <a:ext cx="1583330" cy="288032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746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251</Words>
  <Application>Microsoft Office PowerPoint</Application>
  <PresentationFormat>Diaprojekcija na zaslonu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10</vt:i4>
      </vt:variant>
    </vt:vector>
  </HeadingPairs>
  <TitlesOfParts>
    <vt:vector size="15" baseType="lpstr">
      <vt:lpstr>Cambria</vt:lpstr>
      <vt:lpstr>Century Schoolbook</vt:lpstr>
      <vt:lpstr>Wingdings</vt:lpstr>
      <vt:lpstr>Wingdings 2</vt:lpstr>
      <vt:lpstr>Altana</vt:lpstr>
      <vt:lpstr>Številski izrazi</vt:lpstr>
      <vt:lpstr>Razlaga</vt:lpstr>
      <vt:lpstr>Razlaga</vt:lpstr>
      <vt:lpstr>Razlaga</vt:lpstr>
      <vt:lpstr>Razlaga</vt:lpstr>
      <vt:lpstr>Razlaga</vt:lpstr>
      <vt:lpstr>Razlaga</vt:lpstr>
      <vt:lpstr>Zapis v zvezek</vt:lpstr>
      <vt:lpstr>Zapis v zvezek</vt:lpstr>
      <vt:lpstr>Zapis v zvezek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Številski izrazi</dc:title>
  <dc:creator>Admin</dc:creator>
  <cp:lastModifiedBy>Mačkovci</cp:lastModifiedBy>
  <cp:revision>8</cp:revision>
  <dcterms:created xsi:type="dcterms:W3CDTF">2020-03-31T07:52:01Z</dcterms:created>
  <dcterms:modified xsi:type="dcterms:W3CDTF">2020-04-01T10:44:22Z</dcterms:modified>
</cp:coreProperties>
</file>