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394-6A85-4F61-9384-2A81FBF4608D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A124-E79A-472F-A477-4BF1BBD9DA0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136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394-6A85-4F61-9384-2A81FBF4608D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A124-E79A-472F-A477-4BF1BBD9DA0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223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394-6A85-4F61-9384-2A81FBF4608D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A124-E79A-472F-A477-4BF1BBD9DA0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456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394-6A85-4F61-9384-2A81FBF4608D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A124-E79A-472F-A477-4BF1BBD9DA0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649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394-6A85-4F61-9384-2A81FBF4608D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A124-E79A-472F-A477-4BF1BBD9DA0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0504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394-6A85-4F61-9384-2A81FBF4608D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A124-E79A-472F-A477-4BF1BBD9DA0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990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394-6A85-4F61-9384-2A81FBF4608D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A124-E79A-472F-A477-4BF1BBD9DA0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409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394-6A85-4F61-9384-2A81FBF4608D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A124-E79A-472F-A477-4BF1BBD9DA0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5360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394-6A85-4F61-9384-2A81FBF4608D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A124-E79A-472F-A477-4BF1BBD9DA0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413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394-6A85-4F61-9384-2A81FBF4608D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A124-E79A-472F-A477-4BF1BBD9DA0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9249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394-6A85-4F61-9384-2A81FBF4608D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A124-E79A-472F-A477-4BF1BBD9DA0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9838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B394-6A85-4F61-9384-2A81FBF4608D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5A124-E79A-472F-A477-4BF1BBD9DA0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333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sl-SI" b="1" u="sng" dirty="0" smtClean="0">
                <a:solidFill>
                  <a:srgbClr val="FF0000"/>
                </a:solidFill>
                <a:latin typeface="Arvo" panose="02000000000000000000" pitchFamily="2" charset="0"/>
              </a:rPr>
              <a:t>ZAKON O ZDRUŽEVANJU PRI MNOŽENJU</a:t>
            </a:r>
            <a:endParaRPr lang="sl-SI" b="1" u="sng" dirty="0">
              <a:solidFill>
                <a:srgbClr val="FF0000"/>
              </a:solidFill>
              <a:latin typeface="Arvo" panose="02000000000000000000" pitchFamily="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899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9718813" cy="456646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5400" b="1" dirty="0" smtClean="0">
                <a:solidFill>
                  <a:srgbClr val="FF0000"/>
                </a:solidFill>
                <a:latin typeface="Arvo" panose="02000000000000000000" pitchFamily="2" charset="0"/>
              </a:rPr>
              <a:t>ŽELIM VAM USPEŠNO DELO!</a:t>
            </a:r>
          </a:p>
          <a:p>
            <a:pPr marL="0" indent="0" algn="ctr">
              <a:buNone/>
            </a:pPr>
            <a:endParaRPr lang="sl-SI" sz="5400" b="1" dirty="0">
              <a:solidFill>
                <a:srgbClr val="FF0000"/>
              </a:solidFill>
              <a:latin typeface="Arvo" panose="02000000000000000000" pitchFamily="2" charset="0"/>
            </a:endParaRPr>
          </a:p>
          <a:p>
            <a:pPr marL="0" indent="0" algn="ctr">
              <a:buNone/>
            </a:pPr>
            <a:endParaRPr lang="sl-SI" sz="5400" b="1" dirty="0">
              <a:solidFill>
                <a:srgbClr val="FF0000"/>
              </a:solidFill>
              <a:latin typeface="Arvo" panose="02000000000000000000" pitchFamily="2" charset="0"/>
            </a:endParaRPr>
          </a:p>
        </p:txBody>
      </p:sp>
      <p:pic>
        <p:nvPicPr>
          <p:cNvPr id="4098" name="Picture 2" descr="Çocuk Okuma Kitabı Yalnız Stok Vektör Sanatı &amp; Aktivite'nin Daha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090" y="3628299"/>
            <a:ext cx="2829464" cy="268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90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9460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sl-SI" dirty="0" smtClean="0"/>
              <a:t> </a:t>
            </a:r>
            <a:r>
              <a:rPr lang="sl-SI" b="1" dirty="0" smtClean="0">
                <a:solidFill>
                  <a:srgbClr val="FF0000"/>
                </a:solidFill>
                <a:latin typeface="Arvo" panose="02000000000000000000" pitchFamily="2" charset="0"/>
                <a:ea typeface="Cambria" panose="02040503050406030204" pitchFamily="18" charset="0"/>
              </a:rPr>
              <a:t>Imamo </a:t>
            </a:r>
            <a:r>
              <a:rPr lang="sl-SI" b="1" u="sng" dirty="0" smtClean="0">
                <a:solidFill>
                  <a:srgbClr val="FF0000"/>
                </a:solidFill>
                <a:latin typeface="Arvo" panose="02000000000000000000" pitchFamily="2" charset="0"/>
                <a:ea typeface="Cambria" panose="02040503050406030204" pitchFamily="18" charset="0"/>
              </a:rPr>
              <a:t>dve škatli</a:t>
            </a:r>
            <a:r>
              <a:rPr lang="sl-SI" b="1" dirty="0" smtClean="0">
                <a:solidFill>
                  <a:srgbClr val="FF0000"/>
                </a:solidFill>
                <a:latin typeface="Arvo" panose="02000000000000000000" pitchFamily="2" charset="0"/>
                <a:ea typeface="Cambria" panose="02040503050406030204" pitchFamily="18" charset="0"/>
              </a:rPr>
              <a:t>, v vsako škatlo damo </a:t>
            </a:r>
            <a:r>
              <a:rPr lang="sl-SI" b="1" u="sng" dirty="0" smtClean="0">
                <a:solidFill>
                  <a:srgbClr val="FF0000"/>
                </a:solidFill>
                <a:latin typeface="Arvo" panose="02000000000000000000" pitchFamily="2" charset="0"/>
                <a:ea typeface="Cambria" panose="02040503050406030204" pitchFamily="18" charset="0"/>
              </a:rPr>
              <a:t>dva avtomobilčka</a:t>
            </a:r>
            <a:r>
              <a:rPr lang="sl-SI" b="1" dirty="0" smtClean="0">
                <a:solidFill>
                  <a:srgbClr val="FF0000"/>
                </a:solidFill>
                <a:latin typeface="Arvo" panose="02000000000000000000" pitchFamily="2" charset="0"/>
                <a:ea typeface="Cambria" panose="02040503050406030204" pitchFamily="18" charset="0"/>
              </a:rPr>
              <a:t>. Koliko gum imajo vsi avtomobilčki skupaj?</a:t>
            </a:r>
            <a:endParaRPr lang="sl-SI" b="1" dirty="0">
              <a:solidFill>
                <a:srgbClr val="FF0000"/>
              </a:solidFill>
              <a:latin typeface="Arvo" panose="02000000000000000000" pitchFamily="2" charset="0"/>
              <a:ea typeface="Cambria" panose="02040503050406030204" pitchFamily="18" charset="0"/>
            </a:endParaRPr>
          </a:p>
        </p:txBody>
      </p:sp>
      <p:pic>
        <p:nvPicPr>
          <p:cNvPr id="1032" name="Picture 8" descr="Kartonski KLT zaboji | Kartonski KLT zaboji | Produkti | TRICOR d.o.o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75" y="4119948"/>
            <a:ext cx="28003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Kartonski KLT zaboji | Kartonski KLT zaboji | Produkti | TRICOR d.o.o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294" y="4119948"/>
            <a:ext cx="28003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2" descr="Avtomobilček Lamborghini Gallar | Baby Center Sloveni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038" name="Picture 14" descr="Avtomobilček Lamborghini Gallar | Baby Center Sloveni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000296"/>
            <a:ext cx="1986734" cy="1986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Avtomobilček Lamborghini Gallar | Baby Center Slovenij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201" y="1974013"/>
            <a:ext cx="1935321" cy="1935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Avtomobilček Lamborghini Gallar | Baby Center Slovenij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171" y="1911544"/>
            <a:ext cx="2060258" cy="2060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Avtomobilček Lamborghini Gallar | Baby Center Slovenij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60" y="1877941"/>
            <a:ext cx="2167934" cy="2167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61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4000" dirty="0">
                <a:solidFill>
                  <a:srgbClr val="92D050"/>
                </a:solidFill>
                <a:latin typeface="Arvo" panose="02000000000000000000" pitchFamily="2" charset="0"/>
              </a:rPr>
              <a:t>Izračunamo, koliko imamo avtomobilčkov, </a:t>
            </a:r>
            <a:r>
              <a:rPr lang="sl-SI" sz="4000" dirty="0">
                <a:solidFill>
                  <a:srgbClr val="FFC000"/>
                </a:solidFill>
                <a:latin typeface="Arvo" panose="02000000000000000000" pitchFamily="2" charset="0"/>
              </a:rPr>
              <a:t>nato množimo s 4</a:t>
            </a:r>
            <a:r>
              <a:rPr lang="sl-SI" sz="4000" dirty="0">
                <a:latin typeface="Arvo" panose="02000000000000000000" pitchFamily="2" charset="0"/>
              </a:rPr>
              <a:t>; </a:t>
            </a:r>
            <a:r>
              <a:rPr lang="sl-SI" sz="4000" dirty="0">
                <a:solidFill>
                  <a:srgbClr val="FF0000"/>
                </a:solidFill>
                <a:latin typeface="Arvo" panose="02000000000000000000" pitchFamily="2" charset="0"/>
              </a:rPr>
              <a:t>dobimo število vseh gum</a:t>
            </a:r>
            <a:r>
              <a:rPr lang="sl-SI" sz="4000" dirty="0" smtClean="0">
                <a:solidFill>
                  <a:srgbClr val="FF0000"/>
                </a:solidFill>
                <a:latin typeface="Arvo" panose="02000000000000000000" pitchFamily="2" charset="0"/>
              </a:rPr>
              <a:t>.</a:t>
            </a:r>
          </a:p>
          <a:p>
            <a:pPr marL="0" indent="0">
              <a:buNone/>
            </a:pPr>
            <a:endParaRPr lang="sl-SI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5400" dirty="0" smtClean="0"/>
              <a:t>             </a:t>
            </a:r>
            <a:r>
              <a:rPr lang="sl-SI" sz="5400" b="1" u="sng" dirty="0">
                <a:solidFill>
                  <a:srgbClr val="92D050"/>
                </a:solidFill>
              </a:rPr>
              <a:t>2 </a:t>
            </a:r>
            <a:r>
              <a:rPr lang="sl-SI" sz="5400" b="1" u="sng" dirty="0">
                <a:solidFill>
                  <a:srgbClr val="92D050"/>
                </a:solidFill>
                <a:sym typeface="Symbol" panose="05050102010706020507" pitchFamily="18" charset="2"/>
              </a:rPr>
              <a:t></a:t>
            </a:r>
            <a:r>
              <a:rPr lang="sl-SI" sz="5400" b="1" u="sng" dirty="0">
                <a:solidFill>
                  <a:srgbClr val="92D050"/>
                </a:solidFill>
              </a:rPr>
              <a:t> 2</a:t>
            </a:r>
            <a:r>
              <a:rPr lang="sl-SI" sz="5400" b="1" dirty="0">
                <a:solidFill>
                  <a:srgbClr val="92D050"/>
                </a:solidFill>
              </a:rPr>
              <a:t> </a:t>
            </a:r>
            <a:r>
              <a:rPr lang="sl-SI" sz="5400" b="1" dirty="0">
                <a:sym typeface="Symbol" panose="05050102010706020507" pitchFamily="18" charset="2"/>
              </a:rPr>
              <a:t></a:t>
            </a:r>
            <a:r>
              <a:rPr lang="sl-SI" sz="5400" b="1" dirty="0"/>
              <a:t> </a:t>
            </a:r>
            <a:r>
              <a:rPr lang="sl-SI" sz="5400" b="1" dirty="0">
                <a:solidFill>
                  <a:srgbClr val="FFC000"/>
                </a:solidFill>
              </a:rPr>
              <a:t>4</a:t>
            </a:r>
            <a:r>
              <a:rPr lang="sl-SI" sz="5400" b="1" dirty="0"/>
              <a:t> = </a:t>
            </a:r>
            <a:r>
              <a:rPr lang="sl-SI" sz="5400" b="1" dirty="0">
                <a:solidFill>
                  <a:srgbClr val="92D050"/>
                </a:solidFill>
              </a:rPr>
              <a:t>4</a:t>
            </a:r>
            <a:r>
              <a:rPr lang="sl-SI" sz="5400" b="1" dirty="0"/>
              <a:t> </a:t>
            </a:r>
            <a:r>
              <a:rPr lang="sl-SI" sz="5400" b="1" dirty="0">
                <a:sym typeface="Symbol" panose="05050102010706020507" pitchFamily="18" charset="2"/>
              </a:rPr>
              <a:t></a:t>
            </a:r>
            <a:r>
              <a:rPr lang="sl-SI" sz="5400" b="1" dirty="0"/>
              <a:t> </a:t>
            </a:r>
            <a:r>
              <a:rPr lang="sl-SI" sz="5400" b="1" dirty="0">
                <a:solidFill>
                  <a:srgbClr val="FFC000"/>
                </a:solidFill>
              </a:rPr>
              <a:t>4</a:t>
            </a:r>
            <a:r>
              <a:rPr lang="sl-SI" sz="5400" b="1" dirty="0"/>
              <a:t> = </a:t>
            </a:r>
            <a:r>
              <a:rPr lang="sl-SI" sz="5400" b="1" dirty="0">
                <a:solidFill>
                  <a:srgbClr val="FF0000"/>
                </a:solidFill>
              </a:rPr>
              <a:t>16</a:t>
            </a:r>
          </a:p>
          <a:p>
            <a:pPr marL="0" indent="0">
              <a:buNone/>
            </a:pPr>
            <a:endParaRPr lang="sl-SI" sz="4000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sl-SI" b="1" u="sng" dirty="0" smtClean="0">
                <a:solidFill>
                  <a:srgbClr val="00B0F0"/>
                </a:solidFill>
              </a:rPr>
              <a:t>Računamo lahko na dva načina:</a:t>
            </a:r>
            <a:endParaRPr lang="sl-SI" b="1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4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marL="0" indent="0">
              <a:buNone/>
            </a:pPr>
            <a:r>
              <a:rPr lang="sl-SI" sz="4400" dirty="0">
                <a:solidFill>
                  <a:srgbClr val="FF0000"/>
                </a:solidFill>
                <a:latin typeface="Arvo" panose="02000000000000000000" pitchFamily="2" charset="0"/>
              </a:rPr>
              <a:t>a</a:t>
            </a:r>
            <a:r>
              <a:rPr lang="sl-SI" sz="4400" dirty="0" smtClean="0">
                <a:solidFill>
                  <a:srgbClr val="FF0000"/>
                </a:solidFill>
                <a:latin typeface="Arvo" panose="02000000000000000000" pitchFamily="2" charset="0"/>
              </a:rPr>
              <a:t>li izračunamo</a:t>
            </a:r>
            <a:r>
              <a:rPr lang="sl-SI" sz="4400" dirty="0">
                <a:solidFill>
                  <a:srgbClr val="FF0000"/>
                </a:solidFill>
                <a:latin typeface="Arvo" panose="02000000000000000000" pitchFamily="2" charset="0"/>
              </a:rPr>
              <a:t>, </a:t>
            </a:r>
            <a:r>
              <a:rPr lang="sl-SI" sz="4400" dirty="0">
                <a:solidFill>
                  <a:srgbClr val="FFFF00"/>
                </a:solidFill>
                <a:latin typeface="Arvo" panose="02000000000000000000" pitchFamily="2" charset="0"/>
              </a:rPr>
              <a:t>koliko gum je v eni škatli, </a:t>
            </a:r>
            <a:r>
              <a:rPr lang="sl-SI" sz="4400" dirty="0">
                <a:solidFill>
                  <a:srgbClr val="7030A0"/>
                </a:solidFill>
                <a:latin typeface="Arvo" panose="02000000000000000000" pitchFamily="2" charset="0"/>
              </a:rPr>
              <a:t>nato množimo s številom škatel.</a:t>
            </a:r>
          </a:p>
          <a:p>
            <a:pPr marL="0" indent="0">
              <a:buNone/>
            </a:pPr>
            <a:r>
              <a:rPr lang="sl-SI" dirty="0" smtClean="0">
                <a:latin typeface="Arvo" panose="02000000000000000000" pitchFamily="2" charset="0"/>
              </a:rPr>
              <a:t>                                                  </a:t>
            </a:r>
          </a:p>
          <a:p>
            <a:pPr marL="0" indent="0">
              <a:buNone/>
            </a:pPr>
            <a:r>
              <a:rPr lang="sl-SI" dirty="0">
                <a:latin typeface="Arvo" panose="02000000000000000000" pitchFamily="2" charset="0"/>
              </a:rPr>
              <a:t> </a:t>
            </a:r>
            <a:r>
              <a:rPr lang="sl-SI" dirty="0" smtClean="0">
                <a:latin typeface="Arvo" panose="02000000000000000000" pitchFamily="2" charset="0"/>
              </a:rPr>
              <a:t>                             </a:t>
            </a:r>
            <a:r>
              <a:rPr lang="sl-SI" sz="4800" b="1" dirty="0">
                <a:solidFill>
                  <a:srgbClr val="7030A0"/>
                </a:solidFill>
                <a:latin typeface="Arvo" panose="02000000000000000000" pitchFamily="2" charset="0"/>
              </a:rPr>
              <a:t>2</a:t>
            </a:r>
            <a:r>
              <a:rPr lang="sl-SI" sz="4800" b="1" dirty="0">
                <a:latin typeface="Arvo" panose="02000000000000000000" pitchFamily="2" charset="0"/>
              </a:rPr>
              <a:t> </a:t>
            </a:r>
            <a:r>
              <a:rPr lang="sl-SI" sz="4800" b="1" dirty="0">
                <a:latin typeface="Arvo" panose="02000000000000000000" pitchFamily="2" charset="0"/>
                <a:sym typeface="Symbol" panose="05050102010706020507" pitchFamily="18" charset="2"/>
              </a:rPr>
              <a:t></a:t>
            </a:r>
            <a:r>
              <a:rPr lang="sl-SI" sz="4800" b="1" dirty="0">
                <a:latin typeface="Arvo" panose="02000000000000000000" pitchFamily="2" charset="0"/>
              </a:rPr>
              <a:t> </a:t>
            </a:r>
            <a:r>
              <a:rPr lang="sl-SI" sz="4800" b="1" u="sng" dirty="0">
                <a:solidFill>
                  <a:srgbClr val="FFFF00"/>
                </a:solidFill>
                <a:latin typeface="Arvo" panose="02000000000000000000" pitchFamily="2" charset="0"/>
              </a:rPr>
              <a:t>2 </a:t>
            </a:r>
            <a:r>
              <a:rPr lang="sl-SI" sz="4800" b="1" u="sng" dirty="0">
                <a:solidFill>
                  <a:srgbClr val="FFFF00"/>
                </a:solidFill>
                <a:latin typeface="Arvo" panose="02000000000000000000" pitchFamily="2" charset="0"/>
                <a:sym typeface="Symbol" panose="05050102010706020507" pitchFamily="18" charset="2"/>
              </a:rPr>
              <a:t></a:t>
            </a:r>
            <a:r>
              <a:rPr lang="sl-SI" sz="4800" b="1" u="sng" dirty="0">
                <a:solidFill>
                  <a:srgbClr val="FFFF00"/>
                </a:solidFill>
                <a:latin typeface="Arvo" panose="02000000000000000000" pitchFamily="2" charset="0"/>
              </a:rPr>
              <a:t> 4</a:t>
            </a:r>
            <a:r>
              <a:rPr lang="sl-SI" sz="4800" b="1" dirty="0">
                <a:solidFill>
                  <a:srgbClr val="FFFF00"/>
                </a:solidFill>
                <a:latin typeface="Arvo" panose="02000000000000000000" pitchFamily="2" charset="0"/>
              </a:rPr>
              <a:t> </a:t>
            </a:r>
            <a:r>
              <a:rPr lang="sl-SI" sz="4800" b="1" dirty="0">
                <a:latin typeface="Arvo" panose="02000000000000000000" pitchFamily="2" charset="0"/>
              </a:rPr>
              <a:t>= </a:t>
            </a:r>
            <a:r>
              <a:rPr lang="sl-SI" sz="4800" b="1" dirty="0">
                <a:solidFill>
                  <a:srgbClr val="7030A0"/>
                </a:solidFill>
                <a:latin typeface="Arvo" panose="02000000000000000000" pitchFamily="2" charset="0"/>
              </a:rPr>
              <a:t>2</a:t>
            </a:r>
            <a:r>
              <a:rPr lang="sl-SI" sz="4800" b="1" dirty="0">
                <a:latin typeface="Arvo" panose="02000000000000000000" pitchFamily="2" charset="0"/>
              </a:rPr>
              <a:t> </a:t>
            </a:r>
            <a:r>
              <a:rPr lang="sl-SI" sz="4800" b="1" dirty="0">
                <a:latin typeface="Arvo" panose="02000000000000000000" pitchFamily="2" charset="0"/>
                <a:sym typeface="Symbol" panose="05050102010706020507" pitchFamily="18" charset="2"/>
              </a:rPr>
              <a:t></a:t>
            </a:r>
            <a:r>
              <a:rPr lang="sl-SI" sz="4800" b="1" dirty="0">
                <a:latin typeface="Arvo" panose="02000000000000000000" pitchFamily="2" charset="0"/>
              </a:rPr>
              <a:t> </a:t>
            </a:r>
            <a:r>
              <a:rPr lang="sl-SI" sz="4800" b="1" dirty="0">
                <a:solidFill>
                  <a:srgbClr val="FFFF00"/>
                </a:solidFill>
                <a:latin typeface="Arvo" panose="02000000000000000000" pitchFamily="2" charset="0"/>
              </a:rPr>
              <a:t>8</a:t>
            </a:r>
            <a:r>
              <a:rPr lang="sl-SI" sz="4800" b="1" dirty="0">
                <a:latin typeface="Arvo" panose="02000000000000000000" pitchFamily="2" charset="0"/>
              </a:rPr>
              <a:t> = </a:t>
            </a:r>
            <a:r>
              <a:rPr lang="sl-SI" sz="4800" b="1" dirty="0">
                <a:solidFill>
                  <a:srgbClr val="FF0000"/>
                </a:solidFill>
                <a:latin typeface="Arvo" panose="02000000000000000000" pitchFamily="2" charset="0"/>
              </a:rPr>
              <a:t>16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339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4400" b="1" dirty="0" smtClean="0">
                <a:solidFill>
                  <a:srgbClr val="FF0000"/>
                </a:solidFill>
                <a:latin typeface="Arvo" panose="02000000000000000000" pitchFamily="2" charset="0"/>
              </a:rPr>
              <a:t>      </a:t>
            </a:r>
            <a:r>
              <a:rPr lang="sl-SI" sz="4400" b="1" u="sng" dirty="0" smtClean="0">
                <a:solidFill>
                  <a:srgbClr val="FF0000"/>
                </a:solidFill>
                <a:latin typeface="Arvo" panose="02000000000000000000" pitchFamily="2" charset="0"/>
              </a:rPr>
              <a:t>Ugotovili ste, da dobimo v obeh       primerih enak rezultat.</a:t>
            </a:r>
          </a:p>
          <a:p>
            <a:pPr marL="0" indent="0" algn="ctr">
              <a:buNone/>
            </a:pPr>
            <a:endParaRPr lang="sl-SI" sz="4400" b="1" u="sng" dirty="0" smtClean="0">
              <a:solidFill>
                <a:srgbClr val="FF0000"/>
              </a:solidFill>
              <a:latin typeface="Arvo" panose="02000000000000000000" pitchFamily="2" charset="0"/>
            </a:endParaRPr>
          </a:p>
          <a:p>
            <a:pPr marL="0" indent="0" algn="ctr">
              <a:buNone/>
            </a:pPr>
            <a:r>
              <a:rPr lang="sl-SI" sz="3200" dirty="0" smtClean="0">
                <a:solidFill>
                  <a:srgbClr val="00B0F0"/>
                </a:solidFill>
                <a:latin typeface="Arvo" panose="02000000000000000000" pitchFamily="2" charset="0"/>
              </a:rPr>
              <a:t>Oglejte si, koliko svinčnikov je v vseh lončkih v DZ na strani 89.</a:t>
            </a:r>
          </a:p>
          <a:p>
            <a:pPr marL="0" indent="0" algn="ctr">
              <a:buNone/>
            </a:pPr>
            <a:r>
              <a:rPr lang="sl-SI" sz="3200" dirty="0" smtClean="0">
                <a:solidFill>
                  <a:srgbClr val="FFFF00"/>
                </a:solidFill>
                <a:latin typeface="Arvo" panose="02000000000000000000" pitchFamily="2" charset="0"/>
              </a:rPr>
              <a:t>Kako je računala Lili, kako pa Bine?</a:t>
            </a:r>
          </a:p>
          <a:p>
            <a:pPr marL="0" indent="0" algn="ctr">
              <a:buNone/>
            </a:pPr>
            <a:endParaRPr lang="sl-SI" sz="3200" dirty="0">
              <a:solidFill>
                <a:srgbClr val="00B0F0"/>
              </a:solidFill>
              <a:latin typeface="Arv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13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l-SI" sz="4400" b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l-SI" sz="4400" b="1" u="sng" dirty="0" smtClean="0">
                <a:solidFill>
                  <a:srgbClr val="FF0000"/>
                </a:solidFill>
              </a:rPr>
              <a:t>Pri množenju je lahko vrstni red množenja poljuben, ni potrebno, da gremo po vrsti!</a:t>
            </a:r>
          </a:p>
          <a:p>
            <a:pPr marL="0" indent="0" algn="ctr">
              <a:buNone/>
            </a:pPr>
            <a:endParaRPr lang="sl-SI" sz="4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81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92D050"/>
                </a:solidFill>
                <a:latin typeface="Arvo" panose="02000000000000000000" pitchFamily="2" charset="0"/>
              </a:rPr>
              <a:t>Nalogo prepiši in reši v zvezek, nariši, kar je potrebno. Zapiši naslov    Zakon o združevanju pri množenju</a:t>
            </a:r>
            <a:endParaRPr lang="sl-SI" dirty="0">
              <a:solidFill>
                <a:srgbClr val="92D050"/>
              </a:solidFill>
              <a:latin typeface="Arvo" panose="02000000000000000000" pitchFamily="2" charset="0"/>
            </a:endParaRPr>
          </a:p>
        </p:txBody>
      </p:sp>
      <p:sp>
        <p:nvSpPr>
          <p:cNvPr id="8" name="Označba mesta vsebine 2"/>
          <p:cNvSpPr txBox="1">
            <a:spLocks/>
          </p:cNvSpPr>
          <p:nvPr/>
        </p:nvSpPr>
        <p:spPr>
          <a:xfrm>
            <a:off x="4366351" y="5919058"/>
            <a:ext cx="6271803" cy="1424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l-SI" dirty="0">
              <a:solidFill>
                <a:srgbClr val="92D050"/>
              </a:solidFill>
              <a:latin typeface="Arvo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l-SI" dirty="0" smtClean="0">
              <a:solidFill>
                <a:srgbClr val="92D050"/>
              </a:solidFill>
              <a:latin typeface="Arvo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l-SI" dirty="0" smtClean="0">
              <a:solidFill>
                <a:srgbClr val="92D050"/>
              </a:solidFill>
              <a:latin typeface="Arvo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l-SI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l-SI" dirty="0"/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xfrm>
            <a:off x="1676400" y="4766104"/>
            <a:ext cx="10515600" cy="4351338"/>
          </a:xfrm>
        </p:spPr>
        <p:txBody>
          <a:bodyPr/>
          <a:lstStyle/>
          <a:p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9" name="Pravokotnik 8"/>
          <p:cNvSpPr/>
          <p:nvPr/>
        </p:nvSpPr>
        <p:spPr>
          <a:xfrm>
            <a:off x="838199" y="3105835"/>
            <a:ext cx="10212977" cy="28007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70510" indent="-90170">
              <a:spcAft>
                <a:spcPts val="0"/>
              </a:spcAft>
            </a:pPr>
            <a:r>
              <a:rPr lang="sl-SI" sz="4400" b="1" dirty="0">
                <a:solidFill>
                  <a:srgbClr val="FF0000"/>
                </a:solidFill>
                <a:latin typeface="Arvo" panose="02000000000000000000" pitchFamily="2" charset="0"/>
                <a:ea typeface="Times New Roman" panose="02020603050405020304" pitchFamily="18" charset="0"/>
              </a:rPr>
              <a:t>Na vrtu raste </a:t>
            </a:r>
            <a:r>
              <a:rPr lang="sl-SI" sz="4400" b="1" u="sng" dirty="0">
                <a:solidFill>
                  <a:srgbClr val="FF0000"/>
                </a:solidFill>
                <a:latin typeface="Arvo" panose="02000000000000000000" pitchFamily="2" charset="0"/>
                <a:ea typeface="Times New Roman" panose="02020603050405020304" pitchFamily="18" charset="0"/>
              </a:rPr>
              <a:t>5 dreves</a:t>
            </a:r>
            <a:r>
              <a:rPr lang="sl-SI" sz="4400" b="1" dirty="0">
                <a:solidFill>
                  <a:srgbClr val="FF0000"/>
                </a:solidFill>
                <a:latin typeface="Arvo" panose="02000000000000000000" pitchFamily="2" charset="0"/>
                <a:ea typeface="Times New Roman" panose="02020603050405020304" pitchFamily="18" charset="0"/>
              </a:rPr>
              <a:t>. Na vsakem drevesu sta </a:t>
            </a:r>
            <a:r>
              <a:rPr lang="sl-SI" sz="4400" b="1" u="sng" dirty="0">
                <a:solidFill>
                  <a:srgbClr val="FF0000"/>
                </a:solidFill>
                <a:latin typeface="Arvo" panose="02000000000000000000" pitchFamily="2" charset="0"/>
                <a:ea typeface="Times New Roman" panose="02020603050405020304" pitchFamily="18" charset="0"/>
              </a:rPr>
              <a:t>2 gnezdi </a:t>
            </a:r>
            <a:r>
              <a:rPr lang="sl-SI" sz="4400" b="1" dirty="0">
                <a:solidFill>
                  <a:srgbClr val="FF0000"/>
                </a:solidFill>
                <a:latin typeface="Arvo" panose="02000000000000000000" pitchFamily="2" charset="0"/>
                <a:ea typeface="Times New Roman" panose="02020603050405020304" pitchFamily="18" charset="0"/>
              </a:rPr>
              <a:t>in v vsakem gnezdu sta </a:t>
            </a:r>
            <a:r>
              <a:rPr lang="sl-SI" sz="4400" b="1" u="sng" dirty="0">
                <a:solidFill>
                  <a:srgbClr val="FF0000"/>
                </a:solidFill>
                <a:latin typeface="Arvo" panose="02000000000000000000" pitchFamily="2" charset="0"/>
                <a:ea typeface="Times New Roman" panose="02020603050405020304" pitchFamily="18" charset="0"/>
              </a:rPr>
              <a:t>2 ptička</a:t>
            </a:r>
            <a:r>
              <a:rPr lang="sl-SI" sz="4400" b="1" dirty="0" smtClean="0">
                <a:solidFill>
                  <a:srgbClr val="FF0000"/>
                </a:solidFill>
                <a:latin typeface="Arvo" panose="02000000000000000000" pitchFamily="2" charset="0"/>
                <a:ea typeface="Times New Roman" panose="02020603050405020304" pitchFamily="18" charset="0"/>
              </a:rPr>
              <a:t>.</a:t>
            </a:r>
          </a:p>
          <a:p>
            <a:pPr marL="270510" indent="-90170">
              <a:spcAft>
                <a:spcPts val="0"/>
              </a:spcAft>
            </a:pPr>
            <a:r>
              <a:rPr lang="sl-SI" sz="4400" b="1" dirty="0" smtClean="0">
                <a:solidFill>
                  <a:srgbClr val="FF0000"/>
                </a:solidFill>
                <a:latin typeface="Arv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sl-SI" sz="4400" b="1" u="sng" dirty="0">
                <a:solidFill>
                  <a:srgbClr val="FF0000"/>
                </a:solidFill>
                <a:latin typeface="Arvo" panose="02000000000000000000" pitchFamily="2" charset="0"/>
                <a:ea typeface="Times New Roman" panose="02020603050405020304" pitchFamily="18" charset="0"/>
              </a:rPr>
              <a:t>Koliko je vseh ptičkov?</a:t>
            </a:r>
          </a:p>
        </p:txBody>
      </p:sp>
    </p:spTree>
    <p:extLst>
      <p:ext uri="{BB962C8B-B14F-4D97-AF65-F5344CB8AC3E}">
        <p14:creationId xmlns:p14="http://schemas.microsoft.com/office/powerpoint/2010/main" val="133836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l-SI" sz="4800" b="1" u="sng" dirty="0" smtClean="0">
                <a:solidFill>
                  <a:srgbClr val="FFFF00"/>
                </a:solidFill>
              </a:rPr>
              <a:t>5 </a:t>
            </a:r>
            <a:r>
              <a:rPr lang="sl-SI" sz="4800" b="1" u="sng" dirty="0">
                <a:solidFill>
                  <a:srgbClr val="FFFF00"/>
                </a:solidFill>
                <a:sym typeface="Symbol" panose="05050102010706020507" pitchFamily="18" charset="2"/>
              </a:rPr>
              <a:t></a:t>
            </a:r>
            <a:r>
              <a:rPr lang="sl-SI" sz="4800" b="1" u="sng" dirty="0">
                <a:solidFill>
                  <a:srgbClr val="FFFF00"/>
                </a:solidFill>
              </a:rPr>
              <a:t> 2</a:t>
            </a:r>
            <a:r>
              <a:rPr lang="sl-SI" sz="4800" b="1" dirty="0">
                <a:solidFill>
                  <a:srgbClr val="FFFF00"/>
                </a:solidFill>
              </a:rPr>
              <a:t> </a:t>
            </a:r>
            <a:r>
              <a:rPr lang="sl-SI" sz="4800" b="1" dirty="0">
                <a:solidFill>
                  <a:srgbClr val="FFFF00"/>
                </a:solidFill>
                <a:sym typeface="Symbol" panose="05050102010706020507" pitchFamily="18" charset="2"/>
              </a:rPr>
              <a:t></a:t>
            </a:r>
            <a:r>
              <a:rPr lang="sl-SI" sz="4800" b="1" dirty="0">
                <a:solidFill>
                  <a:srgbClr val="FFFF00"/>
                </a:solidFill>
              </a:rPr>
              <a:t> 2 = 10 </a:t>
            </a:r>
            <a:r>
              <a:rPr lang="sl-SI" sz="4800" b="1" dirty="0">
                <a:solidFill>
                  <a:srgbClr val="FFFF00"/>
                </a:solidFill>
                <a:sym typeface="Symbol" panose="05050102010706020507" pitchFamily="18" charset="2"/>
              </a:rPr>
              <a:t></a:t>
            </a:r>
            <a:r>
              <a:rPr lang="sl-SI" sz="4800" b="1" dirty="0">
                <a:solidFill>
                  <a:srgbClr val="FFFF00"/>
                </a:solidFill>
              </a:rPr>
              <a:t> </a:t>
            </a:r>
            <a:r>
              <a:rPr lang="sl-SI" sz="4800" b="1" dirty="0" smtClean="0">
                <a:solidFill>
                  <a:srgbClr val="FFFF00"/>
                </a:solidFill>
              </a:rPr>
              <a:t>2 = 20</a:t>
            </a:r>
            <a:endParaRPr lang="sl-SI" sz="4800" b="1" dirty="0" smtClean="0"/>
          </a:p>
          <a:p>
            <a:pPr marL="0" indent="0" algn="ctr">
              <a:buNone/>
            </a:pPr>
            <a:r>
              <a:rPr lang="sl-SI" sz="4800" b="1" dirty="0" smtClean="0">
                <a:solidFill>
                  <a:srgbClr val="92D050"/>
                </a:solidFill>
              </a:rPr>
              <a:t>5 </a:t>
            </a:r>
            <a:r>
              <a:rPr lang="sl-SI" sz="4800" b="1" dirty="0">
                <a:solidFill>
                  <a:srgbClr val="92D050"/>
                </a:solidFill>
                <a:sym typeface="Symbol" panose="05050102010706020507" pitchFamily="18" charset="2"/>
              </a:rPr>
              <a:t></a:t>
            </a:r>
            <a:r>
              <a:rPr lang="sl-SI" sz="4800" b="1" dirty="0">
                <a:solidFill>
                  <a:srgbClr val="92D050"/>
                </a:solidFill>
              </a:rPr>
              <a:t> </a:t>
            </a:r>
            <a:r>
              <a:rPr lang="sl-SI" sz="4800" b="1" u="sng" dirty="0">
                <a:solidFill>
                  <a:srgbClr val="92D050"/>
                </a:solidFill>
              </a:rPr>
              <a:t>2 </a:t>
            </a:r>
            <a:r>
              <a:rPr lang="sl-SI" sz="4800" b="1" u="sng" dirty="0">
                <a:solidFill>
                  <a:srgbClr val="92D050"/>
                </a:solidFill>
                <a:sym typeface="Symbol" panose="05050102010706020507" pitchFamily="18" charset="2"/>
              </a:rPr>
              <a:t></a:t>
            </a:r>
            <a:r>
              <a:rPr lang="sl-SI" sz="4800" b="1" u="sng" dirty="0">
                <a:solidFill>
                  <a:srgbClr val="92D050"/>
                </a:solidFill>
              </a:rPr>
              <a:t> 2</a:t>
            </a:r>
            <a:r>
              <a:rPr lang="sl-SI" sz="4800" b="1" dirty="0">
                <a:solidFill>
                  <a:srgbClr val="92D050"/>
                </a:solidFill>
              </a:rPr>
              <a:t> = 5 </a:t>
            </a:r>
            <a:r>
              <a:rPr lang="sl-SI" sz="4800" b="1" dirty="0">
                <a:solidFill>
                  <a:srgbClr val="92D050"/>
                </a:solidFill>
                <a:sym typeface="Symbol" panose="05050102010706020507" pitchFamily="18" charset="2"/>
              </a:rPr>
              <a:t></a:t>
            </a:r>
            <a:r>
              <a:rPr lang="sl-SI" sz="4800" b="1" dirty="0">
                <a:solidFill>
                  <a:srgbClr val="92D050"/>
                </a:solidFill>
              </a:rPr>
              <a:t> 4 = </a:t>
            </a:r>
            <a:r>
              <a:rPr lang="sl-SI" sz="4800" b="1" dirty="0" smtClean="0">
                <a:solidFill>
                  <a:srgbClr val="92D050"/>
                </a:solidFill>
              </a:rPr>
              <a:t>20</a:t>
            </a:r>
          </a:p>
          <a:p>
            <a:pPr marL="0" indent="0" algn="ctr">
              <a:buNone/>
            </a:pPr>
            <a:endParaRPr lang="sl-SI" sz="4800" b="1" dirty="0" smtClean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sl-SI" sz="4800" b="1" dirty="0" smtClean="0">
                <a:solidFill>
                  <a:srgbClr val="00B0F0"/>
                </a:solidFill>
              </a:rPr>
              <a:t>Odgovor: Vseh ptičkov je 20.</a:t>
            </a:r>
          </a:p>
          <a:p>
            <a:pPr marL="0" indent="0">
              <a:buNone/>
            </a:pPr>
            <a:r>
              <a:rPr lang="sl-SI" sz="4800" b="1" dirty="0" smtClean="0">
                <a:solidFill>
                  <a:srgbClr val="FF0000"/>
                </a:solidFill>
              </a:rPr>
              <a:t>Pri množenju je vrstni red množenja poljuben.</a:t>
            </a:r>
          </a:p>
          <a:p>
            <a:pPr marL="0" indent="0" algn="ctr">
              <a:buNone/>
            </a:pPr>
            <a:endParaRPr lang="sl-SI" sz="4800" b="1" dirty="0">
              <a:solidFill>
                <a:srgbClr val="00B0F0"/>
              </a:solidFill>
            </a:endParaRPr>
          </a:p>
          <a:p>
            <a:pPr algn="ctr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1448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2025921"/>
            <a:ext cx="9673046" cy="3834947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4000" dirty="0" smtClean="0">
                <a:solidFill>
                  <a:srgbClr val="FF0000"/>
                </a:solidFill>
                <a:latin typeface="Arvo" panose="02000000000000000000" pitchFamily="2" charset="0"/>
              </a:rPr>
              <a:t>Zdaj pa lahko rešite naloge v DZ:</a:t>
            </a:r>
          </a:p>
          <a:p>
            <a:pPr marL="0" indent="0">
              <a:buNone/>
            </a:pPr>
            <a:endParaRPr lang="sl-SI" sz="4000" dirty="0" smtClean="0">
              <a:solidFill>
                <a:srgbClr val="FF0000"/>
              </a:solidFill>
              <a:latin typeface="Arvo" panose="02000000000000000000" pitchFamily="2" charset="0"/>
            </a:endParaRPr>
          </a:p>
          <a:p>
            <a:pPr>
              <a:buFontTx/>
              <a:buChar char="-"/>
            </a:pPr>
            <a:r>
              <a:rPr lang="sl-SI" sz="4000" dirty="0">
                <a:solidFill>
                  <a:srgbClr val="00B0F0"/>
                </a:solidFill>
                <a:latin typeface="Arvo" panose="02000000000000000000" pitchFamily="2" charset="0"/>
              </a:rPr>
              <a:t>n</a:t>
            </a:r>
            <a:r>
              <a:rPr lang="sl-SI" sz="4000" dirty="0" smtClean="0">
                <a:solidFill>
                  <a:srgbClr val="00B0F0"/>
                </a:solidFill>
                <a:latin typeface="Arvo" panose="02000000000000000000" pitchFamily="2" charset="0"/>
              </a:rPr>
              <a:t>a strani 89 naloga 1, 2</a:t>
            </a:r>
          </a:p>
          <a:p>
            <a:pPr>
              <a:buFontTx/>
              <a:buChar char="-"/>
            </a:pPr>
            <a:r>
              <a:rPr lang="sl-SI" sz="4000" dirty="0">
                <a:solidFill>
                  <a:srgbClr val="92D050"/>
                </a:solidFill>
                <a:latin typeface="Arvo" panose="02000000000000000000" pitchFamily="2" charset="0"/>
              </a:rPr>
              <a:t>n</a:t>
            </a:r>
            <a:r>
              <a:rPr lang="sl-SI" sz="4000" dirty="0" smtClean="0">
                <a:solidFill>
                  <a:srgbClr val="92D050"/>
                </a:solidFill>
                <a:latin typeface="Arvo" panose="02000000000000000000" pitchFamily="2" charset="0"/>
              </a:rPr>
              <a:t>a strani 90 naloga 1, 2 in Ponovim – prepišete v zvezek ( </a:t>
            </a:r>
            <a:r>
              <a:rPr lang="sl-SI" sz="4000" dirty="0" smtClean="0">
                <a:solidFill>
                  <a:srgbClr val="7030A0"/>
                </a:solidFill>
                <a:latin typeface="Arvo" panose="02000000000000000000" pitchFamily="2" charset="0"/>
              </a:rPr>
              <a:t>PAZI: list papirja ima dve strani)</a:t>
            </a:r>
          </a:p>
        </p:txBody>
      </p:sp>
    </p:spTree>
    <p:extLst>
      <p:ext uri="{BB962C8B-B14F-4D97-AF65-F5344CB8AC3E}">
        <p14:creationId xmlns:p14="http://schemas.microsoft.com/office/powerpoint/2010/main" val="33020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265</Words>
  <Application>Microsoft Office PowerPoint</Application>
  <PresentationFormat>Širokozaslonsko</PresentationFormat>
  <Paragraphs>31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8" baseType="lpstr">
      <vt:lpstr>Arial</vt:lpstr>
      <vt:lpstr>Arvo</vt:lpstr>
      <vt:lpstr>Calibri</vt:lpstr>
      <vt:lpstr>Calibri Light</vt:lpstr>
      <vt:lpstr>Cambria</vt:lpstr>
      <vt:lpstr>Symbol</vt:lpstr>
      <vt:lpstr>Times New Roman</vt:lpstr>
      <vt:lpstr>Officeova tema</vt:lpstr>
      <vt:lpstr>ZAKON O ZDRUŽEVANJU PRI MNOŽENJU</vt:lpstr>
      <vt:lpstr> Imamo dve škatli, v vsako škatlo damo dva avtomobilčka. Koliko gum imajo vsi avtomobilčki skupaj?</vt:lpstr>
      <vt:lpstr>Računamo lahko na dva načina:</vt:lpstr>
      <vt:lpstr>PowerPointova predstavitev</vt:lpstr>
      <vt:lpstr>PowerPointova predstavitev</vt:lpstr>
      <vt:lpstr>PowerPointova predstavitev</vt:lpstr>
      <vt:lpstr>Nalogo prepiši in reši v zvezek, nariši, kar je potrebno. Zapiši naslov    Zakon o združevanju pri množenju</vt:lpstr>
      <vt:lpstr>PowerPointova predstavitev</vt:lpstr>
      <vt:lpstr>PowerPointova predstavitev</vt:lpstr>
      <vt:lpstr>PowerPointova predstavitev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ZAKON O ZDRUŽEVANJU PRI MNOŽENJU</dc:title>
  <dc:creator>Mačkovci</dc:creator>
  <cp:lastModifiedBy>Mačkovci</cp:lastModifiedBy>
  <cp:revision>8</cp:revision>
  <dcterms:created xsi:type="dcterms:W3CDTF">2020-03-31T09:28:07Z</dcterms:created>
  <dcterms:modified xsi:type="dcterms:W3CDTF">2020-03-31T10:30:37Z</dcterms:modified>
</cp:coreProperties>
</file>